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65"/>
  </p:notesMasterIdLst>
  <p:sldIdLst>
    <p:sldId id="256" r:id="rId2"/>
    <p:sldId id="905" r:id="rId3"/>
    <p:sldId id="979" r:id="rId4"/>
    <p:sldId id="265" r:id="rId5"/>
    <p:sldId id="1350" r:id="rId6"/>
    <p:sldId id="1349" r:id="rId7"/>
    <p:sldId id="1352" r:id="rId8"/>
    <p:sldId id="1353" r:id="rId9"/>
    <p:sldId id="1354" r:id="rId10"/>
    <p:sldId id="1355" r:id="rId11"/>
    <p:sldId id="1378" r:id="rId12"/>
    <p:sldId id="1376" r:id="rId13"/>
    <p:sldId id="1379" r:id="rId14"/>
    <p:sldId id="1425" r:id="rId15"/>
    <p:sldId id="1176" r:id="rId16"/>
    <p:sldId id="1177" r:id="rId17"/>
    <p:sldId id="1180" r:id="rId18"/>
    <p:sldId id="350" r:id="rId19"/>
    <p:sldId id="351" r:id="rId20"/>
    <p:sldId id="352" r:id="rId21"/>
    <p:sldId id="358" r:id="rId22"/>
    <p:sldId id="359" r:id="rId23"/>
    <p:sldId id="360" r:id="rId24"/>
    <p:sldId id="361" r:id="rId25"/>
    <p:sldId id="362" r:id="rId26"/>
    <p:sldId id="368" r:id="rId27"/>
    <p:sldId id="372" r:id="rId28"/>
    <p:sldId id="1181" r:id="rId29"/>
    <p:sldId id="340" r:id="rId30"/>
    <p:sldId id="1427" r:id="rId31"/>
    <p:sldId id="1428" r:id="rId32"/>
    <p:sldId id="1429" r:id="rId33"/>
    <p:sldId id="1430" r:id="rId34"/>
    <p:sldId id="1431" r:id="rId35"/>
    <p:sldId id="1432" r:id="rId36"/>
    <p:sldId id="1433" r:id="rId37"/>
    <p:sldId id="344" r:id="rId38"/>
    <p:sldId id="1182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1442" r:id="rId47"/>
    <p:sldId id="1183" r:id="rId48"/>
    <p:sldId id="272" r:id="rId49"/>
    <p:sldId id="273" r:id="rId50"/>
    <p:sldId id="274" r:id="rId51"/>
    <p:sldId id="280" r:id="rId52"/>
    <p:sldId id="281" r:id="rId53"/>
    <p:sldId id="282" r:id="rId54"/>
    <p:sldId id="283" r:id="rId55"/>
    <p:sldId id="284" r:id="rId56"/>
    <p:sldId id="1184" r:id="rId57"/>
    <p:sldId id="1179" r:id="rId58"/>
    <p:sldId id="1438" r:id="rId59"/>
    <p:sldId id="1185" r:id="rId60"/>
    <p:sldId id="1437" r:id="rId61"/>
    <p:sldId id="1443" r:id="rId62"/>
    <p:sldId id="1178" r:id="rId63"/>
    <p:sldId id="1175" r:id="rId64"/>
  </p:sldIdLst>
  <p:sldSz cx="9144000" cy="5143500" type="screen16x9"/>
  <p:notesSz cx="6858000" cy="9144000"/>
  <p:embeddedFontLst>
    <p:embeddedFont>
      <p:font typeface="Avenir Next" panose="020B0503020202020204" pitchFamily="34" charset="0"/>
      <p:regular r:id="rId66"/>
      <p:bold r:id="rId67"/>
      <p:italic r:id="rId68"/>
    </p:embeddedFont>
    <p:embeddedFont>
      <p:font typeface="Avenir Next Demi Bold" panose="020B0703020202020204" pitchFamily="34" charset="0"/>
      <p:bold r:id="rId69"/>
      <p:boldItalic r:id="rId70"/>
    </p:embeddedFont>
    <p:embeddedFont>
      <p:font typeface="Avenir Next Medium" panose="020B0603020202020204" pitchFamily="34" charset="0"/>
      <p:regular r:id="rId71"/>
      <p:italic r:id="rId72"/>
    </p:embeddedFont>
    <p:embeddedFont>
      <p:font typeface="Avenir Next Regular" panose="020B0503020202020204" pitchFamily="34" charset="0"/>
      <p:regular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Helvetica" panose="020B0604020202020204" pitchFamily="34" charset="0"/>
      <p:regular r:id="rId82"/>
      <p:bold r:id="rId83"/>
      <p:italic r:id="rId84"/>
      <p:boldItalic r:id="rId85"/>
    </p:embeddedFont>
    <p:embeddedFont>
      <p:font typeface="Segoe UI Light" panose="020B0502040204020203" pitchFamily="34" charset="0"/>
      <p:regular r:id="rId86"/>
      <p:italic r:id="rId87"/>
    </p:embeddedFont>
    <p:embeddedFont>
      <p:font typeface="Segoe UI Semilight" panose="020B0402040204020203" pitchFamily="34" charset="0"/>
      <p:regular r:id="rId88"/>
      <p:italic r:id="rId89"/>
    </p:embeddedFont>
    <p:embeddedFont>
      <p:font typeface="Verdana" panose="020B0604030504040204" pitchFamily="34" charset="0"/>
      <p:regular r:id="rId90"/>
      <p:bold r:id="rId91"/>
      <p:italic r:id="rId92"/>
      <p:boldItalic r:id="rId9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7" autoAdjust="0"/>
  </p:normalViewPr>
  <p:slideViewPr>
    <p:cSldViewPr snapToGrid="0">
      <p:cViewPr varScale="1">
        <p:scale>
          <a:sx n="121" d="100"/>
          <a:sy n="121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92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7.fntdata"/><Relationship Id="rId90" Type="http://schemas.openxmlformats.org/officeDocument/2006/relationships/font" Target="fonts/font25.fntdata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93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font" Target="fonts/font2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988F-957D-0140-8C45-20C24846B0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2122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7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8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7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1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52BE-5C74-3B47-8A6A-310AD3F649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0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7797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9961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8416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811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6669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6CC0-ED45-6C47-8512-6929D51B0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6CC0-ED45-6C47-8512-6929D51B0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4793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7376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5359-0702-7845-ADC0-FC56B8D22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5359-0702-7845-ADC0-FC56B8D22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54E8-0D5E-4519-8F2B-B3DBC4DFF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685800" y="1597829"/>
            <a:ext cx="7772400" cy="11025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457200" algn="ctr">
              <a:spcBef>
                <a:spcPts val="600"/>
              </a:spcBef>
              <a:buClrTx/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12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7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698" y="206402"/>
            <a:ext cx="577102" cy="5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34A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13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8" name="avatar_white_100.png" descr="avatar_white_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0800" y="205199"/>
            <a:ext cx="576001" cy="57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146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9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698" y="206402"/>
            <a:ext cx="577102" cy="577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309337" y="482917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90000"/>
              </a:lnSpc>
              <a:defRPr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1289" y="4838853"/>
            <a:ext cx="675371" cy="120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f 11"/>
          <p:cNvSpPr txBox="1"/>
          <p:nvPr/>
        </p:nvSpPr>
        <p:spPr>
          <a:xfrm>
            <a:off x="458776" y="4829174"/>
            <a:ext cx="2311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90000"/>
              </a:lnSpc>
              <a:defRPr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of 11</a:t>
            </a:r>
          </a:p>
        </p:txBody>
      </p:sp>
      <p:sp>
        <p:nvSpPr>
          <p:cNvPr id="159" name="Titeltext"/>
          <p:cNvSpPr txBox="1">
            <a:spLocks noGrp="1"/>
          </p:cNvSpPr>
          <p:nvPr>
            <p:ph type="title"/>
          </p:nvPr>
        </p:nvSpPr>
        <p:spPr>
          <a:xfrm>
            <a:off x="274317" y="264629"/>
            <a:ext cx="7955282" cy="64008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lnSpc>
                <a:spcPct val="90000"/>
              </a:lnSpc>
              <a:defRPr sz="2800">
                <a:solidFill>
                  <a:srgbClr val="007DB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160" name="Textebene 1…"/>
          <p:cNvSpPr txBox="1">
            <a:spLocks noGrp="1"/>
          </p:cNvSpPr>
          <p:nvPr>
            <p:ph type="body" idx="1"/>
          </p:nvPr>
        </p:nvSpPr>
        <p:spPr>
          <a:xfrm>
            <a:off x="274319" y="1280160"/>
            <a:ext cx="7955279" cy="3200401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12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611717" indent="-270404" defTabSz="914400">
              <a:spcBef>
                <a:spcPts val="1200"/>
              </a:spcBef>
              <a:buClrTx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997903" indent="-308928" defTabSz="914400">
              <a:spcBef>
                <a:spcPts val="1200"/>
              </a:spcBef>
              <a:buClrTx/>
              <a:buChar char="›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335087" indent="-311150" defTabSz="914400">
              <a:spcBef>
                <a:spcPts val="1200"/>
              </a:spcBef>
              <a:buClrTx/>
              <a:buChar char="o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1647561" indent="-275961" defTabSz="914400">
              <a:spcBef>
                <a:spcPts val="1200"/>
              </a:spcBef>
              <a:buClrTx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68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0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851" y="286704"/>
            <a:ext cx="663962" cy="4954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0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851" y="286704"/>
            <a:ext cx="663962" cy="49548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89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3486" y="205989"/>
            <a:ext cx="573315" cy="570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Titeltext</a:t>
            </a:r>
          </a:p>
        </p:txBody>
      </p:sp>
      <p:sp>
        <p:nvSpPr>
          <p:cNvPr id="19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851" y="286704"/>
            <a:ext cx="663962" cy="49548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traight Connector 8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34A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Titeltext</a:t>
            </a:r>
          </a:p>
        </p:txBody>
      </p:sp>
      <p:sp>
        <p:nvSpPr>
          <p:cNvPr id="20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852" y="286692"/>
            <a:ext cx="660744" cy="490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eltext"/>
          <p:cNvSpPr txBox="1">
            <a:spLocks noGrp="1"/>
          </p:cNvSpPr>
          <p:nvPr>
            <p:ph type="title"/>
          </p:nvPr>
        </p:nvSpPr>
        <p:spPr>
          <a:xfrm>
            <a:off x="1485900" y="205977"/>
            <a:ext cx="5606013" cy="673805"/>
          </a:xfrm>
          <a:prstGeom prst="rect">
            <a:avLst/>
          </a:prstGeom>
        </p:spPr>
        <p:txBody>
          <a:bodyPr lIns="68568" tIns="68568" rIns="68568" bIns="68568"/>
          <a:lstStyle>
            <a:lvl1pPr defTabSz="685800">
              <a:defRPr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219" name="Textebene 1…"/>
          <p:cNvSpPr txBox="1">
            <a:spLocks noGrp="1"/>
          </p:cNvSpPr>
          <p:nvPr>
            <p:ph type="body" idx="1"/>
          </p:nvPr>
        </p:nvSpPr>
        <p:spPr>
          <a:xfrm>
            <a:off x="1485900" y="1105781"/>
            <a:ext cx="6172200" cy="3488841"/>
          </a:xfrm>
          <a:prstGeom prst="rect">
            <a:avLst/>
          </a:prstGeom>
        </p:spPr>
        <p:txBody>
          <a:bodyPr lIns="68568" tIns="68568" rIns="68568" bIns="68568"/>
          <a:lstStyle>
            <a:lvl1pPr marL="307975" indent="-104775" defTabSz="685800">
              <a:spcBef>
                <a:spcPts val="400"/>
              </a:spcBef>
              <a:buFont typeface="Helvetica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27528" indent="-92528" defTabSz="685800">
              <a:spcBef>
                <a:spcPts val="400"/>
              </a:spcBef>
              <a:buFont typeface="Helvetica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143000" indent="-76200" defTabSz="685800">
              <a:spcBef>
                <a:spcPts val="400"/>
              </a:spcBef>
              <a:buFont typeface="Helvetica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620519" indent="-121919" defTabSz="685800">
              <a:spcBef>
                <a:spcPts val="400"/>
              </a:spcBef>
              <a:buFont typeface="Helvetica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2077720" indent="-121920" defTabSz="685800">
              <a:spcBef>
                <a:spcPts val="400"/>
              </a:spcBef>
              <a:buFont typeface="Helvetica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20" name="Shape 67" descr="Shape 6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128" y="286692"/>
            <a:ext cx="497971" cy="49548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68"/>
          <p:cNvSpPr/>
          <p:nvPr/>
        </p:nvSpPr>
        <p:spPr>
          <a:xfrm>
            <a:off x="1485900" y="879783"/>
            <a:ext cx="6172200" cy="1"/>
          </a:xfrm>
          <a:prstGeom prst="line">
            <a:avLst/>
          </a:prstGeom>
          <a:ln w="12700">
            <a:solidFill>
              <a:srgbClr val="34AD91"/>
            </a:solidFill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7456968" y="4806409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 defTabSz="685800">
              <a:defRPr sz="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34A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4" name="avatar_white_200.png" descr="avatar_white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3483" y="205989"/>
            <a:ext cx="573316" cy="570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eltext"/>
          <p:cNvSpPr txBox="1">
            <a:spLocks noGrp="1"/>
          </p:cNvSpPr>
          <p:nvPr>
            <p:ph type="title"/>
          </p:nvPr>
        </p:nvSpPr>
        <p:spPr>
          <a:xfrm>
            <a:off x="1485900" y="205977"/>
            <a:ext cx="6172200" cy="673805"/>
          </a:xfrm>
          <a:prstGeom prst="rect">
            <a:avLst/>
          </a:prstGeom>
        </p:spPr>
        <p:txBody>
          <a:bodyPr lIns="68568" tIns="68568" rIns="68568" bIns="68568"/>
          <a:lstStyle>
            <a:lvl1pPr defTabSz="685800">
              <a:defRPr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pic>
        <p:nvPicPr>
          <p:cNvPr id="230" name="Shape 74" descr="Shape 7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128" y="286692"/>
            <a:ext cx="497971" cy="49548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75"/>
          <p:cNvSpPr/>
          <p:nvPr/>
        </p:nvSpPr>
        <p:spPr>
          <a:xfrm>
            <a:off x="1485900" y="879783"/>
            <a:ext cx="6172200" cy="1"/>
          </a:xfrm>
          <a:prstGeom prst="line">
            <a:avLst/>
          </a:prstGeom>
          <a:ln w="12700">
            <a:solidFill>
              <a:srgbClr val="34AD91"/>
            </a:solidFill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7456968" y="4806409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 defTabSz="685800">
              <a:defRPr sz="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851" y="286704"/>
            <a:ext cx="663963" cy="49548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traight Connector 8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1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Titeltext</a:t>
            </a:r>
          </a:p>
        </p:txBody>
      </p:sp>
      <p:sp>
        <p:nvSpPr>
          <p:cNvPr id="2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05878" y="4756866"/>
            <a:ext cx="280922" cy="2946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7481088" cy="673806"/>
          </a:xfrm>
          <a:prstGeom prst="rect">
            <a:avLst/>
          </a:prstGeom>
        </p:spPr>
        <p:txBody>
          <a:bodyPr lIns="34289" tIns="34289" rIns="34289" bIns="34289"/>
          <a:lstStyle>
            <a:lvl1pPr defTabSz="457188">
              <a:defRPr sz="3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Titeltext</a:t>
            </a:r>
          </a:p>
        </p:txBody>
      </p:sp>
      <p:sp>
        <p:nvSpPr>
          <p:cNvPr id="2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45678" y="4780995"/>
            <a:ext cx="241122" cy="246381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2" name="Straight Connector 8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12700">
            <a:solidFill>
              <a:srgbClr val="34AD91"/>
            </a:solidFill>
          </a:ln>
        </p:spPr>
        <p:txBody>
          <a:bodyPr lIns="34289" tIns="34289" rIns="34289" bIns="34289"/>
          <a:lstStyle/>
          <a:p>
            <a:pPr defTabSz="685800">
              <a:defRPr sz="1200"/>
            </a:pPr>
            <a:endParaRPr/>
          </a:p>
        </p:txBody>
      </p:sp>
      <p:pic>
        <p:nvPicPr>
          <p:cNvPr id="2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4404" y="205182"/>
            <a:ext cx="561601" cy="56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2269-51C6-45FD-A48A-319BD430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64" y="193210"/>
            <a:ext cx="8620847" cy="83549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 for a long two line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AFB66-35AA-4163-A1DD-2B7E26B7B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264" y="1037643"/>
            <a:ext cx="8617472" cy="2479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tx2"/>
                </a:solidFill>
                <a:latin typeface="+mn-lt"/>
              </a:defRPr>
            </a:lvl1pPr>
            <a:lvl2pPr>
              <a:defRPr lang="en-US" sz="1500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sz="1500" dirty="0" smtClean="0">
                <a:solidFill>
                  <a:schemeClr val="tx2"/>
                </a:solidFill>
              </a:defRPr>
            </a:lvl4pPr>
            <a:lvl5pPr>
              <a:defRPr lang="en-US" sz="1500" dirty="0">
                <a:solidFill>
                  <a:schemeClr val="tx2"/>
                </a:solidFill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590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2269-51C6-45FD-A48A-319BD430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64" y="159756"/>
            <a:ext cx="8620847" cy="71550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66A4A-2FC3-4A7E-BCFF-A5797EA2A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264" y="897747"/>
            <a:ext cx="8617472" cy="3276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tx2"/>
                </a:solidFill>
                <a:latin typeface="+mn-lt"/>
              </a:defRPr>
            </a:lvl1pPr>
            <a:lvl2pPr>
              <a:defRPr lang="en-US" sz="1500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sz="1500" dirty="0" smtClean="0">
                <a:solidFill>
                  <a:schemeClr val="tx2"/>
                </a:solidFill>
              </a:defRPr>
            </a:lvl4pPr>
            <a:lvl5pPr>
              <a:defRPr lang="en-US" sz="1500" dirty="0">
                <a:solidFill>
                  <a:schemeClr val="tx2"/>
                </a:solidFill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2AC12-586F-42B0-AFD4-CA4F3FA9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64" y="1427813"/>
            <a:ext cx="8620847" cy="320490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8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2" name="Rechteck"/>
          <p:cNvSpPr>
            <a:spLocks noGrp="1"/>
          </p:cNvSpPr>
          <p:nvPr>
            <p:ph type="body" sz="quarter" idx="13"/>
          </p:nvPr>
        </p:nvSpPr>
        <p:spPr>
          <a:xfrm>
            <a:off x="4645033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9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3486" y="205989"/>
            <a:ext cx="573315" cy="570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text"/>
          <p:cNvSpPr txBox="1">
            <a:spLocks noGrp="1"/>
          </p:cNvSpPr>
          <p:nvPr>
            <p:ph type="title"/>
          </p:nvPr>
        </p:nvSpPr>
        <p:spPr>
          <a:xfrm>
            <a:off x="457218" y="204786"/>
            <a:ext cx="3008315" cy="871539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77" name="Textebene 1…"/>
          <p:cNvSpPr txBox="1">
            <a:spLocks noGrp="1"/>
          </p:cNvSpPr>
          <p:nvPr>
            <p:ph type="body" idx="1"/>
          </p:nvPr>
        </p:nvSpPr>
        <p:spPr>
          <a:xfrm>
            <a:off x="3575050" y="204799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8" name="Rechteck"/>
          <p:cNvSpPr>
            <a:spLocks noGrp="1"/>
          </p:cNvSpPr>
          <p:nvPr>
            <p:ph type="body" sz="half" idx="13"/>
          </p:nvPr>
        </p:nvSpPr>
        <p:spPr>
          <a:xfrm>
            <a:off x="457218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87" name="Bild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1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6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text"/>
          <p:cNvSpPr txBox="1"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1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6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7" name="avatar_emerald_200.png" descr="avatar_emerald_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698" y="206402"/>
            <a:ext cx="577102" cy="577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57223" y="205989"/>
            <a:ext cx="7474685" cy="67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105783"/>
            <a:ext cx="8229600" cy="348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05875" y="4756865"/>
            <a:ext cx="280925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Linie"/>
          <p:cNvSpPr/>
          <p:nvPr/>
        </p:nvSpPr>
        <p:spPr>
          <a:xfrm>
            <a:off x="457200" y="879783"/>
            <a:ext cx="8229600" cy="1"/>
          </a:xfrm>
          <a:prstGeom prst="line">
            <a:avLst/>
          </a:prstGeom>
          <a:ln w="25400">
            <a:solidFill>
              <a:srgbClr val="34AD9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avatar_emerald_200.png" descr="avatar_emerald_200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8113486" y="205989"/>
            <a:ext cx="573315" cy="57044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4" r:id="rId22"/>
    <p:sldLayoutId id="2147483677" r:id="rId23"/>
    <p:sldLayoutId id="2147483678" r:id="rId2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4AD91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venir Next"/>
          <a:ea typeface="Avenir Next"/>
          <a:cs typeface="Avenir Next"/>
          <a:sym typeface="Avenir Nex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link.apache.org/news/2018/05/25/release-1.5.0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wiki.apache.org/confluence/pages/viewpage.action?pageId=6514707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i.apache.org/projects/flink/flink-docs-release-1.5/dev/stream/state/broadcast_state.html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apache.org/jira/browse/FLINK-7811" TargetMode="External"/><Relationship Id="rId2" Type="http://schemas.openxmlformats.org/officeDocument/2006/relationships/hyperlink" Target="https://issues.apache.org/jira/browse/FLINK-8033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ssues.apache.org/jira/browse/FLINK-9485" TargetMode="External"/><Relationship Id="rId5" Type="http://schemas.openxmlformats.org/officeDocument/2006/relationships/hyperlink" Target="https://issues.apache.org/jira/browse/FLINK-9280" TargetMode="External"/><Relationship Id="rId4" Type="http://schemas.openxmlformats.org/officeDocument/2006/relationships/hyperlink" Target="https://issues.apache.org/jira/browse/FLINK-9495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apache.org/jira/browse/FLINK-9418" TargetMode="External"/><Relationship Id="rId2" Type="http://schemas.openxmlformats.org/officeDocument/2006/relationships/hyperlink" Target="https://issues.apache.org/jira/browse/FLINK-7062" TargetMode="Externa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38150" y="4894580"/>
            <a:ext cx="188875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73" name="Stefan Richter @StefanRRichter…"/>
          <p:cNvSpPr txBox="1">
            <a:spLocks noGrp="1"/>
          </p:cNvSpPr>
          <p:nvPr>
            <p:ph type="ctrTitle"/>
          </p:nvPr>
        </p:nvSpPr>
        <p:spPr>
          <a:xfrm>
            <a:off x="4011036" y="2745030"/>
            <a:ext cx="4741392" cy="1514624"/>
          </a:xfrm>
          <a:prstGeom prst="rect">
            <a:avLst/>
          </a:prstGeom>
        </p:spPr>
        <p:txBody>
          <a:bodyPr lIns="28571" tIns="28571" rIns="28571" bIns="28571"/>
          <a:lstStyle/>
          <a:p>
            <a:pPr defTabSz="178742">
              <a:defRPr sz="121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GB" dirty="0"/>
              <a:t>Nico </a:t>
            </a:r>
            <a:r>
              <a:rPr lang="en-GB" dirty="0" err="1"/>
              <a:t>Kruber</a:t>
            </a:r>
            <a:br>
              <a:rPr dirty="0"/>
            </a:br>
            <a:r>
              <a:rPr lang="en-GB" dirty="0"/>
              <a:t>nico@data-artisans.com</a:t>
            </a:r>
            <a:br>
              <a:rPr dirty="0"/>
            </a:br>
            <a:endParaRPr sz="224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78742">
              <a:defRPr sz="121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 </a:t>
            </a:r>
            <a:endParaRPr sz="1408" dirty="0"/>
          </a:p>
          <a:p>
            <a:pPr defTabSz="178742">
              <a:defRPr sz="1216"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GB" sz="1408" dirty="0"/>
              <a:t>June</a:t>
            </a:r>
            <a:r>
              <a:rPr sz="1408" dirty="0"/>
              <a:t> </a:t>
            </a:r>
            <a:r>
              <a:rPr dirty="0"/>
              <a:t>1</a:t>
            </a:r>
            <a:r>
              <a:rPr lang="en-GB" dirty="0"/>
              <a:t>1</a:t>
            </a:r>
            <a:r>
              <a:rPr dirty="0"/>
              <a:t>, 2018</a:t>
            </a:r>
          </a:p>
        </p:txBody>
      </p:sp>
      <p:pic>
        <p:nvPicPr>
          <p:cNvPr id="274" name="image3.png" descr="image3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83" y="2151526"/>
            <a:ext cx="2144397" cy="214439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How to build a modern stream processor: The science behind Apache Flink"/>
          <p:cNvSpPr txBox="1"/>
          <p:nvPr/>
        </p:nvSpPr>
        <p:spPr>
          <a:xfrm>
            <a:off x="658782" y="734872"/>
            <a:ext cx="7839645" cy="116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571" tIns="28571" rIns="28571" bIns="28571" anchor="ctr">
            <a:spAutoFit/>
          </a:bodyPr>
          <a:lstStyle>
            <a:lvl1pPr algn="ctr" defTabSz="328569">
              <a:defRPr sz="36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GB" dirty="0"/>
              <a:t>What’s new in Stateful Stream Processing with Apache </a:t>
            </a:r>
            <a:r>
              <a:rPr lang="en-GB" dirty="0" err="1"/>
              <a:t>Flink</a:t>
            </a:r>
            <a:r>
              <a:rPr lang="en-GB" dirty="0"/>
              <a:t> 1.5 and beyond</a:t>
            </a:r>
            <a:endParaRPr dirty="0"/>
          </a:p>
        </p:txBody>
      </p:sp>
      <p:pic>
        <p:nvPicPr>
          <p:cNvPr id="276" name="ew500.png" descr="ew5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6113" y="3384888"/>
            <a:ext cx="2387601" cy="37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Level: SQL </a:t>
            </a:r>
            <a:r>
              <a:rPr lang="en-US" sz="2800" i="1" dirty="0"/>
              <a:t>(ANSI)</a:t>
            </a:r>
            <a:endParaRPr lang="en-US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886" y="1073548"/>
            <a:ext cx="67803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SELECT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campaign,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TUMBLE_START(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INTERVAL ’1’ HOUR),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COUNT(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AS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clickCnt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adClicks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 &gt; ‘2017-01-01’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GROUP BY campaign, TUMBLE(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INTERVAL ‘1’ HOUR)</a:t>
            </a:r>
          </a:p>
        </p:txBody>
      </p:sp>
      <p:grpSp>
        <p:nvGrpSpPr>
          <p:cNvPr id="5" name="Group 9"/>
          <p:cNvGrpSpPr/>
          <p:nvPr/>
        </p:nvGrpSpPr>
        <p:grpSpPr>
          <a:xfrm>
            <a:off x="772246" y="3331241"/>
            <a:ext cx="7382720" cy="1495314"/>
            <a:chOff x="1337380" y="6891569"/>
            <a:chExt cx="9899494" cy="2005067"/>
          </a:xfrm>
        </p:grpSpPr>
        <p:grpSp>
          <p:nvGrpSpPr>
            <p:cNvPr id="6" name="Group 175"/>
            <p:cNvGrpSpPr/>
            <p:nvPr/>
          </p:nvGrpSpPr>
          <p:grpSpPr>
            <a:xfrm>
              <a:off x="1337380" y="7345113"/>
              <a:ext cx="9396467" cy="754272"/>
              <a:chOff x="841249" y="2610705"/>
              <a:chExt cx="7181332" cy="485365"/>
            </a:xfrm>
          </p:grpSpPr>
          <p:sp>
            <p:nvSpPr>
              <p:cNvPr id="20" name="Zylinder 125"/>
              <p:cNvSpPr/>
              <p:nvPr/>
            </p:nvSpPr>
            <p:spPr>
              <a:xfrm rot="16200000">
                <a:off x="2291761" y="1160193"/>
                <a:ext cx="485362" cy="3386385"/>
              </a:xfrm>
              <a:prstGeom prst="can">
                <a:avLst/>
              </a:prstGeom>
              <a:solidFill>
                <a:srgbClr val="F5A030"/>
              </a:solidFill>
              <a:ln w="12700">
                <a:solidFill>
                  <a:srgbClr val="935F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1" name="Rechteck 110"/>
              <p:cNvSpPr/>
              <p:nvPr/>
            </p:nvSpPr>
            <p:spPr>
              <a:xfrm>
                <a:off x="195263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2" name="Rechteck 111"/>
              <p:cNvSpPr/>
              <p:nvPr/>
            </p:nvSpPr>
            <p:spPr>
              <a:xfrm>
                <a:off x="178594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3" name="Rechteck 112"/>
              <p:cNvSpPr/>
              <p:nvPr/>
            </p:nvSpPr>
            <p:spPr>
              <a:xfrm>
                <a:off x="161925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4" name="Rechteck 113"/>
              <p:cNvSpPr/>
              <p:nvPr/>
            </p:nvSpPr>
            <p:spPr>
              <a:xfrm>
                <a:off x="145256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5" name="Rechteck 114"/>
              <p:cNvSpPr/>
              <p:nvPr/>
            </p:nvSpPr>
            <p:spPr>
              <a:xfrm>
                <a:off x="128587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6" name="Rechteck 115"/>
              <p:cNvSpPr/>
              <p:nvPr/>
            </p:nvSpPr>
            <p:spPr>
              <a:xfrm>
                <a:off x="111918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7" name="Rectangle 195"/>
              <p:cNvSpPr/>
              <p:nvPr/>
            </p:nvSpPr>
            <p:spPr>
              <a:xfrm>
                <a:off x="3933711" y="2610708"/>
                <a:ext cx="4088870" cy="485362"/>
              </a:xfrm>
              <a:prstGeom prst="rect">
                <a:avLst/>
              </a:prstGeom>
              <a:solidFill>
                <a:srgbClr val="F5A030"/>
              </a:solidFill>
              <a:ln w="12700">
                <a:solidFill>
                  <a:srgbClr val="935F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8" name="Rechteck 110"/>
              <p:cNvSpPr/>
              <p:nvPr/>
            </p:nvSpPr>
            <p:spPr>
              <a:xfrm>
                <a:off x="295277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9" name="Rechteck 111"/>
              <p:cNvSpPr/>
              <p:nvPr/>
            </p:nvSpPr>
            <p:spPr>
              <a:xfrm>
                <a:off x="278608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0" name="Rechteck 112"/>
              <p:cNvSpPr/>
              <p:nvPr/>
            </p:nvSpPr>
            <p:spPr>
              <a:xfrm>
                <a:off x="261939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1" name="Rechteck 113"/>
              <p:cNvSpPr/>
              <p:nvPr/>
            </p:nvSpPr>
            <p:spPr>
              <a:xfrm>
                <a:off x="245270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2" name="Rechteck 114"/>
              <p:cNvSpPr/>
              <p:nvPr/>
            </p:nvSpPr>
            <p:spPr>
              <a:xfrm>
                <a:off x="228601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3" name="Rechteck 115"/>
              <p:cNvSpPr/>
              <p:nvPr/>
            </p:nvSpPr>
            <p:spPr>
              <a:xfrm>
                <a:off x="211932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4" name="Rechteck 110"/>
              <p:cNvSpPr/>
              <p:nvPr/>
            </p:nvSpPr>
            <p:spPr>
              <a:xfrm>
                <a:off x="399670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5" name="Rechteck 111"/>
              <p:cNvSpPr/>
              <p:nvPr/>
            </p:nvSpPr>
            <p:spPr>
              <a:xfrm>
                <a:off x="378622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6" name="Rechteck 112"/>
              <p:cNvSpPr/>
              <p:nvPr/>
            </p:nvSpPr>
            <p:spPr>
              <a:xfrm>
                <a:off x="361953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7" name="Rechteck 113"/>
              <p:cNvSpPr/>
              <p:nvPr/>
            </p:nvSpPr>
            <p:spPr>
              <a:xfrm>
                <a:off x="345284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8" name="Rechteck 114"/>
              <p:cNvSpPr/>
              <p:nvPr/>
            </p:nvSpPr>
            <p:spPr>
              <a:xfrm>
                <a:off x="328615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9" name="Rechteck 115"/>
              <p:cNvSpPr/>
              <p:nvPr/>
            </p:nvSpPr>
            <p:spPr>
              <a:xfrm>
                <a:off x="311946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0" name="Rechteck 110"/>
              <p:cNvSpPr/>
              <p:nvPr/>
            </p:nvSpPr>
            <p:spPr>
              <a:xfrm>
                <a:off x="499684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1" name="Rechteck 111"/>
              <p:cNvSpPr/>
              <p:nvPr/>
            </p:nvSpPr>
            <p:spPr>
              <a:xfrm>
                <a:off x="483015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2" name="Rechteck 112"/>
              <p:cNvSpPr/>
              <p:nvPr/>
            </p:nvSpPr>
            <p:spPr>
              <a:xfrm>
                <a:off x="466346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3" name="Rechteck 113"/>
              <p:cNvSpPr/>
              <p:nvPr/>
            </p:nvSpPr>
            <p:spPr>
              <a:xfrm>
                <a:off x="449677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4" name="Rechteck 114"/>
              <p:cNvSpPr/>
              <p:nvPr/>
            </p:nvSpPr>
            <p:spPr>
              <a:xfrm>
                <a:off x="433008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5" name="Rechteck 115"/>
              <p:cNvSpPr/>
              <p:nvPr/>
            </p:nvSpPr>
            <p:spPr>
              <a:xfrm>
                <a:off x="416339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6" name="Rechteck 110"/>
              <p:cNvSpPr/>
              <p:nvPr/>
            </p:nvSpPr>
            <p:spPr>
              <a:xfrm>
                <a:off x="599698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7" name="Rechteck 111"/>
              <p:cNvSpPr/>
              <p:nvPr/>
            </p:nvSpPr>
            <p:spPr>
              <a:xfrm>
                <a:off x="583029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8" name="Rechteck 112"/>
              <p:cNvSpPr/>
              <p:nvPr/>
            </p:nvSpPr>
            <p:spPr>
              <a:xfrm>
                <a:off x="566360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9" name="Rechteck 113"/>
              <p:cNvSpPr/>
              <p:nvPr/>
            </p:nvSpPr>
            <p:spPr>
              <a:xfrm>
                <a:off x="549691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0" name="Rechteck 114"/>
              <p:cNvSpPr/>
              <p:nvPr/>
            </p:nvSpPr>
            <p:spPr>
              <a:xfrm>
                <a:off x="533022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1" name="Rechteck 115"/>
              <p:cNvSpPr/>
              <p:nvPr/>
            </p:nvSpPr>
            <p:spPr>
              <a:xfrm>
                <a:off x="516353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2" name="Rechteck 110"/>
              <p:cNvSpPr/>
              <p:nvPr/>
            </p:nvSpPr>
            <p:spPr>
              <a:xfrm>
                <a:off x="699712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3" name="Rechteck 111"/>
              <p:cNvSpPr/>
              <p:nvPr/>
            </p:nvSpPr>
            <p:spPr>
              <a:xfrm>
                <a:off x="683043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4" name="Rechteck 112"/>
              <p:cNvSpPr/>
              <p:nvPr/>
            </p:nvSpPr>
            <p:spPr>
              <a:xfrm>
                <a:off x="666374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5" name="Rechteck 113"/>
              <p:cNvSpPr/>
              <p:nvPr/>
            </p:nvSpPr>
            <p:spPr>
              <a:xfrm>
                <a:off x="649705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6" name="Rechteck 114"/>
              <p:cNvSpPr/>
              <p:nvPr/>
            </p:nvSpPr>
            <p:spPr>
              <a:xfrm>
                <a:off x="633036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7" name="Rechteck 115"/>
              <p:cNvSpPr/>
              <p:nvPr/>
            </p:nvSpPr>
            <p:spPr>
              <a:xfrm>
                <a:off x="616367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8" name="Rechteck 110"/>
              <p:cNvSpPr/>
              <p:nvPr/>
            </p:nvSpPr>
            <p:spPr>
              <a:xfrm>
                <a:off x="7830546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9" name="Rechteck 111"/>
              <p:cNvSpPr/>
              <p:nvPr/>
            </p:nvSpPr>
            <p:spPr>
              <a:xfrm>
                <a:off x="7663880" y="2670974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0" name="Rechteck 112"/>
              <p:cNvSpPr/>
              <p:nvPr/>
            </p:nvSpPr>
            <p:spPr>
              <a:xfrm>
                <a:off x="7497190" y="2670973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1" name="Rechteck 113"/>
              <p:cNvSpPr/>
              <p:nvPr/>
            </p:nvSpPr>
            <p:spPr>
              <a:xfrm>
                <a:off x="7330500" y="2670971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2" name="Rechteck 114"/>
              <p:cNvSpPr/>
              <p:nvPr/>
            </p:nvSpPr>
            <p:spPr>
              <a:xfrm>
                <a:off x="716381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</p:grpSp>
        <p:cxnSp>
          <p:nvCxnSpPr>
            <p:cNvPr id="7" name="Straight Connector 176"/>
            <p:cNvCxnSpPr/>
            <p:nvPr/>
          </p:nvCxnSpPr>
          <p:spPr>
            <a:xfrm>
              <a:off x="5383733" y="7345112"/>
              <a:ext cx="0" cy="1467957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77"/>
            <p:cNvSpPr txBox="1"/>
            <p:nvPr/>
          </p:nvSpPr>
          <p:spPr>
            <a:xfrm>
              <a:off x="3605477" y="6891569"/>
              <a:ext cx="1066135" cy="495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</a:rPr>
                <a:t>Query</a:t>
              </a:r>
              <a:endParaRPr lang="en-US" sz="1400" dirty="0">
                <a:latin typeface="Segoe UI Light" panose="020B0502040204020203" pitchFamily="34" charset="0"/>
              </a:endParaRPr>
            </a:p>
          </p:txBody>
        </p:sp>
        <p:cxnSp>
          <p:nvCxnSpPr>
            <p:cNvPr id="9" name="Straight Connector 178"/>
            <p:cNvCxnSpPr/>
            <p:nvPr/>
          </p:nvCxnSpPr>
          <p:spPr>
            <a:xfrm>
              <a:off x="3070754" y="7109776"/>
              <a:ext cx="51876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9"/>
            <p:cNvCxnSpPr/>
            <p:nvPr/>
          </p:nvCxnSpPr>
          <p:spPr>
            <a:xfrm>
              <a:off x="6322014" y="8429342"/>
              <a:ext cx="4395266" cy="0"/>
            </a:xfrm>
            <a:prstGeom prst="line">
              <a:avLst/>
            </a:prstGeom>
            <a:ln w="19050">
              <a:solidFill>
                <a:srgbClr val="F6A03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0"/>
            <p:cNvCxnSpPr/>
            <p:nvPr/>
          </p:nvCxnSpPr>
          <p:spPr>
            <a:xfrm>
              <a:off x="2516873" y="8415808"/>
              <a:ext cx="2035869" cy="0"/>
            </a:xfrm>
            <a:prstGeom prst="line">
              <a:avLst/>
            </a:prstGeom>
            <a:ln w="19050">
              <a:solidFill>
                <a:srgbClr val="F6A031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1"/>
            <p:cNvSpPr txBox="1"/>
            <p:nvPr/>
          </p:nvSpPr>
          <p:spPr>
            <a:xfrm>
              <a:off x="4503776" y="8212534"/>
              <a:ext cx="666766" cy="41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past</a:t>
              </a:r>
              <a:endParaRPr lang="en-US" sz="105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" name="TextBox 182"/>
            <p:cNvSpPr txBox="1"/>
            <p:nvPr/>
          </p:nvSpPr>
          <p:spPr>
            <a:xfrm>
              <a:off x="5582032" y="8223901"/>
              <a:ext cx="840357" cy="41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future</a:t>
              </a:r>
              <a:endParaRPr lang="en-US" sz="105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4" name="TextBox 183"/>
            <p:cNvSpPr txBox="1"/>
            <p:nvPr/>
          </p:nvSpPr>
          <p:spPr>
            <a:xfrm>
              <a:off x="5063650" y="8213886"/>
              <a:ext cx="675363" cy="4126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now</a:t>
              </a:r>
              <a:endParaRPr lang="en-US" sz="120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cxnSp>
          <p:nvCxnSpPr>
            <p:cNvPr id="15" name="Straight Connector 184"/>
            <p:cNvCxnSpPr/>
            <p:nvPr/>
          </p:nvCxnSpPr>
          <p:spPr>
            <a:xfrm>
              <a:off x="1573855" y="7345112"/>
              <a:ext cx="0" cy="1467940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85"/>
            <p:cNvSpPr txBox="1"/>
            <p:nvPr/>
          </p:nvSpPr>
          <p:spPr>
            <a:xfrm>
              <a:off x="1548684" y="8195050"/>
              <a:ext cx="1315389" cy="70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start of </a:t>
              </a:r>
              <a:b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</a:br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the stream</a:t>
              </a:r>
            </a:p>
          </p:txBody>
        </p:sp>
        <p:sp>
          <p:nvSpPr>
            <p:cNvPr id="17" name="Rectangle 186"/>
            <p:cNvSpPr/>
            <p:nvPr/>
          </p:nvSpPr>
          <p:spPr>
            <a:xfrm>
              <a:off x="5376597" y="7235268"/>
              <a:ext cx="5860277" cy="9886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Segoe UI Light" panose="020B0502040204020203" pitchFamily="34" charset="0"/>
              </a:endParaRPr>
            </a:p>
          </p:txBody>
        </p:sp>
        <p:cxnSp>
          <p:nvCxnSpPr>
            <p:cNvPr id="18" name="Straight Connector 187"/>
            <p:cNvCxnSpPr/>
            <p:nvPr/>
          </p:nvCxnSpPr>
          <p:spPr>
            <a:xfrm flipH="1">
              <a:off x="4697472" y="7109276"/>
              <a:ext cx="6019808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3"/>
            <p:cNvCxnSpPr/>
            <p:nvPr/>
          </p:nvCxnSpPr>
          <p:spPr>
            <a:xfrm>
              <a:off x="2958700" y="6891569"/>
              <a:ext cx="0" cy="1207812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7554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6387C-C048-483B-B6CB-F40AB9FA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Large (or Small) can </a:t>
            </a:r>
            <a:r>
              <a:rPr lang="en-US" dirty="0" err="1"/>
              <a:t>Flink</a:t>
            </a:r>
            <a:r>
              <a:rPr lang="en-US" dirty="0"/>
              <a:t> get?</a:t>
            </a:r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860AB2-A2F5-4922-9A0F-E9E0D395DF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68223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3" t="6509" r="892" b="1904"/>
          <a:stretch/>
        </p:blipFill>
        <p:spPr>
          <a:xfrm>
            <a:off x="359229" y="578598"/>
            <a:ext cx="7584621" cy="40260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84519" y="916861"/>
            <a:ext cx="261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Blink is Alibaba's</a:t>
            </a:r>
            <a:b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Flink-based System</a:t>
            </a:r>
          </a:p>
        </p:txBody>
      </p:sp>
    </p:spTree>
    <p:extLst>
      <p:ext uri="{BB962C8B-B14F-4D97-AF65-F5344CB8AC3E}">
        <p14:creationId xmlns:p14="http://schemas.microsoft.com/office/powerpoint/2010/main" val="14902143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95" y="1218086"/>
            <a:ext cx="5159828" cy="22350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272" y="3306928"/>
            <a:ext cx="3508558" cy="167566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9709" y="95478"/>
            <a:ext cx="674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</a:rPr>
              <a:t>Keystone Routing Pipeline at Netflix</a:t>
            </a:r>
          </a:p>
          <a:p>
            <a:pPr algn="ctr"/>
            <a:r>
              <a:rPr lang="en-US" sz="2400" dirty="0">
                <a:latin typeface="Segoe UI Light" panose="020B0502040204020203" pitchFamily="34" charset="0"/>
              </a:rPr>
              <a:t>(as presented at Flink Forward San Francisco, 2018)</a:t>
            </a:r>
          </a:p>
        </p:txBody>
      </p:sp>
    </p:spTree>
    <p:extLst>
      <p:ext uri="{BB962C8B-B14F-4D97-AF65-F5344CB8AC3E}">
        <p14:creationId xmlns:p14="http://schemas.microsoft.com/office/powerpoint/2010/main" val="20968088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 Flink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run in single process</a:t>
            </a:r>
          </a:p>
          <a:p>
            <a:endParaRPr lang="en-US" sz="2400" dirty="0"/>
          </a:p>
          <a:p>
            <a:r>
              <a:rPr lang="en-US" sz="2400" dirty="0"/>
              <a:t>Some users run it on </a:t>
            </a:r>
            <a:r>
              <a:rPr lang="en-US" sz="2400" dirty="0" err="1"/>
              <a:t>IoT</a:t>
            </a:r>
            <a:r>
              <a:rPr lang="en-US" sz="2400" dirty="0"/>
              <a:t> Gateways</a:t>
            </a:r>
          </a:p>
          <a:p>
            <a:endParaRPr lang="en-US" sz="2400" dirty="0"/>
          </a:p>
          <a:p>
            <a:r>
              <a:rPr lang="en-US" sz="2400" dirty="0"/>
              <a:t>Also runs with zero dependencies in IDE</a:t>
            </a:r>
          </a:p>
          <a:p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66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Flink</a:t>
            </a:r>
            <a:r>
              <a:rPr lang="en-GB" dirty="0"/>
              <a:t> 1.5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9911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4F51F-D44B-4D0E-A1DF-B76FA40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Flink</a:t>
            </a:r>
            <a:r>
              <a:rPr lang="en-GB" dirty="0"/>
              <a:t> 1.5 in numbers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C076C-66A3-4A2A-8D16-C0FFB9C4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 months of work</a:t>
            </a:r>
          </a:p>
          <a:p>
            <a:r>
              <a:rPr lang="en-GB" sz="2800" dirty="0"/>
              <a:t>106 contributors</a:t>
            </a:r>
          </a:p>
          <a:p>
            <a:r>
              <a:rPr lang="en-GB" sz="2800" dirty="0"/>
              <a:t>&gt;1500 commits</a:t>
            </a:r>
          </a:p>
          <a:p>
            <a:r>
              <a:rPr lang="en-GB" sz="2800" dirty="0"/>
              <a:t>&gt;780 JIRA issues resolved</a:t>
            </a:r>
          </a:p>
          <a:p>
            <a:r>
              <a:rPr lang="en-GB" sz="2800" dirty="0"/>
              <a:t>+225,274 / - 71,170 LOC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E838B-3860-4B23-BDC5-3084BE792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454329"/>
            <a:ext cx="7315199" cy="1330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29911E-E569-4F6E-9962-2B3B41B40367}"/>
              </a:ext>
            </a:extLst>
          </p:cNvPr>
          <p:cNvSpPr/>
          <p:nvPr/>
        </p:nvSpPr>
        <p:spPr>
          <a:xfrm>
            <a:off x="0" y="4835723"/>
            <a:ext cx="5076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>
                <a:latin typeface="Avenir Next"/>
                <a:hlinkClick r:id="rId3"/>
              </a:rPr>
              <a:t>http://flink.apache.org/news/2018/05/25/release-1.5.0.html</a:t>
            </a:r>
            <a:endParaRPr lang="en-DE" sz="1400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2830229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Deployment and Process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1243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1001 Deployment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deployment scenarios</a:t>
            </a:r>
          </a:p>
          <a:p>
            <a:pPr lvl="1"/>
            <a:r>
              <a:rPr lang="en-US" dirty="0"/>
              <a:t>Yarn</a:t>
            </a:r>
          </a:p>
          <a:p>
            <a:pPr lvl="1"/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Docker/Kubernetes</a:t>
            </a:r>
          </a:p>
          <a:p>
            <a:pPr lvl="1"/>
            <a:r>
              <a:rPr lang="en-US" dirty="0"/>
              <a:t>Standalone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465" y="1433136"/>
            <a:ext cx="1827306" cy="163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920" y="3390480"/>
            <a:ext cx="1102587" cy="111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88" y="1597019"/>
            <a:ext cx="1003104" cy="1003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073" y="3495948"/>
            <a:ext cx="2769269" cy="10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52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Usage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Few long running vs. many short running jobs</a:t>
            </a:r>
          </a:p>
          <a:p>
            <a:pPr lvl="1"/>
            <a:r>
              <a:rPr lang="en-US" dirty="0"/>
              <a:t>Overhead of starting a Flink cluster</a:t>
            </a:r>
          </a:p>
          <a:p>
            <a:pPr lvl="1"/>
            <a:endParaRPr lang="en-US" dirty="0"/>
          </a:p>
          <a:p>
            <a:r>
              <a:rPr lang="en-US" dirty="0"/>
              <a:t>Job isolation vs. sharing resources</a:t>
            </a:r>
          </a:p>
          <a:p>
            <a:pPr lvl="1"/>
            <a:r>
              <a:rPr lang="en-US" dirty="0"/>
              <a:t>Allowing to define per job credentials &amp; secrets</a:t>
            </a:r>
          </a:p>
          <a:p>
            <a:pPr lvl="1"/>
            <a:r>
              <a:rPr lang="en-US" dirty="0"/>
              <a:t>Efficient resource utilization by sharing them</a:t>
            </a:r>
          </a:p>
        </p:txBody>
      </p:sp>
    </p:spTree>
    <p:extLst>
      <p:ext uri="{BB962C8B-B14F-4D97-AF65-F5344CB8AC3E}">
        <p14:creationId xmlns:p14="http://schemas.microsoft.com/office/powerpoint/2010/main" val="9314965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42" y="3803020"/>
            <a:ext cx="304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Original creators of</a:t>
            </a:r>
            <a:br>
              <a:rPr lang="en-US" dirty="0">
                <a:latin typeface="Segoe UI Light" panose="020B0502040204020203" pitchFamily="34" charset="0"/>
                <a:cs typeface="Avenir Next Regular"/>
              </a:rPr>
            </a:br>
            <a:r>
              <a:rPr lang="en-US" dirty="0">
                <a:latin typeface="Segoe UI Light" panose="020B0502040204020203" pitchFamily="34" charset="0"/>
                <a:cs typeface="Avenir Next Demi Bold"/>
              </a:rPr>
              <a:t>Apache Flink®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73" y="1899127"/>
            <a:ext cx="1453455" cy="1453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5835" y="3664521"/>
            <a:ext cx="304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oe UI Light" panose="020B0502040204020203" pitchFamily="34" charset="0"/>
                <a:cs typeface="Avenir Next Demi Bold"/>
              </a:rPr>
              <a:t>dA</a:t>
            </a:r>
            <a:r>
              <a:rPr lang="en-US" dirty="0">
                <a:latin typeface="Segoe UI Light" panose="020B0502040204020203" pitchFamily="34" charset="0"/>
                <a:cs typeface="Avenir Next Demi Bold"/>
              </a:rPr>
              <a:t> Platform</a:t>
            </a:r>
            <a:br>
              <a:rPr lang="en-US" dirty="0">
                <a:latin typeface="Segoe UI Light" panose="020B0502040204020203" pitchFamily="34" charset="0"/>
                <a:cs typeface="Avenir Next Demi Bold"/>
              </a:rPr>
            </a:br>
            <a:r>
              <a:rPr lang="en-US" dirty="0">
                <a:latin typeface="Segoe UI Light" panose="020B0502040204020203" pitchFamily="34" charset="0"/>
                <a:cs typeface="Avenir Next Demi Bold"/>
              </a:rPr>
              <a:t>O</a:t>
            </a:r>
            <a:r>
              <a:rPr lang="en-US" dirty="0">
                <a:latin typeface="Segoe UI Light" panose="020B0502040204020203" pitchFamily="34" charset="0"/>
                <a:cs typeface="Avenir Next Regular"/>
              </a:rPr>
              <a:t>pen Source Apache Flink + dA Application Manager</a:t>
            </a:r>
          </a:p>
        </p:txBody>
      </p:sp>
      <p:pic>
        <p:nvPicPr>
          <p:cNvPr id="16" name="Picture 15" descr="eb_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78" y="334935"/>
            <a:ext cx="5805513" cy="907111"/>
          </a:xfrm>
          <a:prstGeom prst="rect">
            <a:avLst/>
          </a:prstGeom>
        </p:spPr>
      </p:pic>
      <p:pic>
        <p:nvPicPr>
          <p:cNvPr id="17" name="Picture 16" descr="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769" y="1804059"/>
            <a:ext cx="1653823" cy="15485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E22847-E68B-43E8-B25B-2F8C3E0B99D5}"/>
              </a:ext>
            </a:extLst>
          </p:cNvPr>
          <p:cNvGrpSpPr/>
          <p:nvPr/>
        </p:nvGrpSpPr>
        <p:grpSpPr>
          <a:xfrm>
            <a:off x="7043573" y="-12004"/>
            <a:ext cx="891405" cy="864674"/>
            <a:chOff x="7043573" y="-12004"/>
            <a:chExt cx="891405" cy="8646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544AFF-7778-42C2-A63B-54BDAFB2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88538">
              <a:off x="7043573" y="-1036"/>
              <a:ext cx="853706" cy="853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355699-B5C5-4E27-AC74-821A3941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35898">
              <a:off x="7186865" y="-12004"/>
              <a:ext cx="748113" cy="74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54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 &amp; Session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783"/>
            <a:ext cx="6835140" cy="348884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Session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Shared cluster for multiple jobs</a:t>
            </a:r>
          </a:p>
          <a:p>
            <a:pPr lvl="1"/>
            <a:r>
              <a:rPr lang="en-US" dirty="0"/>
              <a:t>Resources can be shared across jobs</a:t>
            </a:r>
          </a:p>
          <a:p>
            <a:pPr lvl="1"/>
            <a:r>
              <a:rPr lang="en-US" dirty="0"/>
              <a:t>Cluster deployment and job submission separate actions</a:t>
            </a:r>
          </a:p>
          <a:p>
            <a:endParaRPr lang="en-US" b="1" dirty="0"/>
          </a:p>
          <a:p>
            <a:r>
              <a:rPr lang="en-US" b="1" dirty="0"/>
              <a:t>Job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Dedicated cluster for a single job</a:t>
            </a:r>
          </a:p>
          <a:p>
            <a:pPr lvl="1"/>
            <a:r>
              <a:rPr lang="en-US" dirty="0"/>
              <a:t>Job should be part of the cluster deployment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0126A7-D201-44FF-B7CB-D2CBD2E88E0A}"/>
              </a:ext>
            </a:extLst>
          </p:cNvPr>
          <p:cNvGrpSpPr/>
          <p:nvPr/>
        </p:nvGrpSpPr>
        <p:grpSpPr>
          <a:xfrm>
            <a:off x="7388352" y="3370149"/>
            <a:ext cx="475488" cy="704088"/>
            <a:chOff x="7388352" y="3370149"/>
            <a:chExt cx="475488" cy="704088"/>
          </a:xfrm>
        </p:grpSpPr>
        <p:sp>
          <p:nvSpPr>
            <p:cNvPr id="5" name="Folded Corner 4"/>
            <p:cNvSpPr/>
            <p:nvPr/>
          </p:nvSpPr>
          <p:spPr>
            <a:xfrm>
              <a:off x="7388352" y="3370149"/>
              <a:ext cx="475488" cy="704088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484364" y="3498165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84364" y="3604845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84364" y="3722193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84364" y="3847161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1BEA368-54C7-46C7-A910-ED328BCB3AA4}"/>
              </a:ext>
            </a:extLst>
          </p:cNvPr>
          <p:cNvGrpSpPr/>
          <p:nvPr/>
        </p:nvGrpSpPr>
        <p:grpSpPr>
          <a:xfrm>
            <a:off x="7150608" y="1130924"/>
            <a:ext cx="950976" cy="994047"/>
            <a:chOff x="7140527" y="1215214"/>
            <a:chExt cx="950976" cy="994047"/>
          </a:xfrm>
        </p:grpSpPr>
        <p:sp>
          <p:nvSpPr>
            <p:cNvPr id="11" name="Folded Corner 10"/>
            <p:cNvSpPr/>
            <p:nvPr/>
          </p:nvSpPr>
          <p:spPr>
            <a:xfrm>
              <a:off x="7140527" y="1215214"/>
              <a:ext cx="475488" cy="704088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236539" y="1343230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36539" y="1449910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36539" y="1567258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36539" y="1692226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olded Corner 15"/>
            <p:cNvSpPr/>
            <p:nvPr/>
          </p:nvSpPr>
          <p:spPr>
            <a:xfrm>
              <a:off x="7378271" y="1372827"/>
              <a:ext cx="475488" cy="704088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474283" y="1500843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474283" y="1607523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74283" y="1724871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74283" y="1849839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Folded Corner 20"/>
            <p:cNvSpPr/>
            <p:nvPr/>
          </p:nvSpPr>
          <p:spPr>
            <a:xfrm>
              <a:off x="7616015" y="1505173"/>
              <a:ext cx="475488" cy="704088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712027" y="1633189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12027" y="1739869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12027" y="1857217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12027" y="1982185"/>
              <a:ext cx="30175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5960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Flink Improvement Proposal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785"/>
            <a:ext cx="5720862" cy="25439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Introduce generic building blocks</a:t>
            </a:r>
          </a:p>
          <a:p>
            <a:endParaRPr lang="en-US" dirty="0"/>
          </a:p>
          <a:p>
            <a:r>
              <a:rPr lang="en-US" dirty="0"/>
              <a:t>Compose blocks for different scenarios</a:t>
            </a:r>
          </a:p>
          <a:p>
            <a:endParaRPr lang="en-US" dirty="0"/>
          </a:p>
          <a:p>
            <a:r>
              <a:rPr lang="en-US" dirty="0"/>
              <a:t>Effort started by: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740" y="1106758"/>
            <a:ext cx="3288082" cy="3038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00" y="4485717"/>
            <a:ext cx="687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Flip-6 design document: </a:t>
            </a:r>
            <a:r>
              <a:rPr lang="en-US" sz="1400" u="sng" dirty="0">
                <a:latin typeface="Avenir Next" charset="0"/>
                <a:ea typeface="Avenir Next" charset="0"/>
                <a:cs typeface="Avenir Next" charset="0"/>
                <a:hlinkClick r:id="rId3"/>
              </a:rPr>
              <a:t>https://cwiki.apache.org/confluence/pages/viewpage.action?pageId=65147077</a:t>
            </a:r>
            <a:endParaRPr lang="en-US" sz="1400" u="sng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" y="3641977"/>
            <a:ext cx="1916182" cy="80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537" y="3731768"/>
            <a:ext cx="2134299" cy="6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954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Building Blocks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0792" y="1804539"/>
            <a:ext cx="465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venir Next" charset="0"/>
                <a:ea typeface="Avenir Next" charset="0"/>
                <a:cs typeface="Avenir Next" charset="0"/>
              </a:rPr>
              <a:t>ClusterManager</a:t>
            </a: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-specific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May live across jobs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Manages available Containers/</a:t>
            </a:r>
            <a:r>
              <a:rPr lang="en-US" sz="1600" dirty="0" err="1">
                <a:latin typeface="Avenir Next" charset="0"/>
                <a:ea typeface="Avenir Next" charset="0"/>
                <a:cs typeface="Avenir Next" charset="0"/>
              </a:rPr>
              <a:t>TaskManagers</a:t>
            </a:r>
            <a:endParaRPr lang="en-US" sz="1600" dirty="0">
              <a:latin typeface="Avenir Next" charset="0"/>
              <a:ea typeface="Avenir Next" charset="0"/>
              <a:cs typeface="Avenir Next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Acquires / releases resources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934490" y="1073363"/>
            <a:ext cx="2119605" cy="709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ResourceManager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13584" y="3235204"/>
            <a:ext cx="2158232" cy="6814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934492" y="3235205"/>
            <a:ext cx="2119604" cy="6814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JobManager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65776" y="3948094"/>
            <a:ext cx="380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Registers at </a:t>
            </a:r>
            <a:r>
              <a:rPr lang="en-US" sz="1600" dirty="0" err="1">
                <a:latin typeface="Avenir Next" charset="0"/>
                <a:ea typeface="Avenir Next" charset="0"/>
                <a:cs typeface="Avenir Next" charset="0"/>
              </a:rPr>
              <a:t>ResourceManager</a:t>
            </a:r>
            <a:endParaRPr lang="en-US" sz="1600" dirty="0">
              <a:latin typeface="Avenir Next" charset="0"/>
              <a:ea typeface="Avenir Next" charset="0"/>
              <a:cs typeface="Avenir Next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Gets tasks from one or more </a:t>
            </a:r>
            <a:r>
              <a:rPr lang="en-US" sz="1600" dirty="0" err="1">
                <a:latin typeface="Avenir Next" charset="0"/>
                <a:ea typeface="Avenir Next" charset="0"/>
                <a:cs typeface="Avenir Next" charset="0"/>
              </a:rPr>
              <a:t>JobManagers</a:t>
            </a:r>
            <a:endParaRPr lang="en-US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0793" y="3948093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Single job only, started per job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Thinks in terms of "task slots"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Deploys and monitors job/task execution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5513584" y="1082508"/>
            <a:ext cx="2158232" cy="7094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latin typeface="Avenir Next" charset="0"/>
                <a:ea typeface="Avenir Next" charset="0"/>
                <a:cs typeface="Avenir Next" charset="0"/>
              </a:rPr>
              <a:t>Dispatcher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38614" y="1828662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Lives across jobs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Touch-point for job submissions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Spawns </a:t>
            </a:r>
            <a:r>
              <a:rPr lang="en-US" sz="1600" dirty="0" err="1">
                <a:latin typeface="Avenir Next" charset="0"/>
                <a:ea typeface="Avenir Next" charset="0"/>
                <a:cs typeface="Avenir Next" charset="0"/>
              </a:rPr>
              <a:t>JobManagers</a:t>
            </a:r>
            <a:endParaRPr lang="en-US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87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Building Blocks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965692" y="1544141"/>
            <a:ext cx="2169988" cy="7333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ResourceManager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98273" y="2677729"/>
            <a:ext cx="201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(3)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Request slots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524175" y="2280392"/>
            <a:ext cx="2159642" cy="7293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195528" y="3382795"/>
            <a:ext cx="2132316" cy="7612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err="1">
                <a:latin typeface="Avenir Next" charset="0"/>
                <a:ea typeface="Avenir Next" charset="0"/>
                <a:cs typeface="Avenir Next" charset="0"/>
              </a:rPr>
              <a:t>JobManager</a:t>
            </a: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902911" y="2399850"/>
            <a:ext cx="0" cy="919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327845" y="1963104"/>
            <a:ext cx="1139117" cy="558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257801" y="2139960"/>
            <a:ext cx="1209161" cy="5963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446576" y="1647961"/>
            <a:ext cx="254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(4)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Start </a:t>
            </a:r>
            <a:r>
              <a:rPr lang="en-US" sz="1600" i="1" dirty="0" err="1"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sz="16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40126" y="2344671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(5)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Register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380708" y="3120621"/>
            <a:ext cx="1384231" cy="913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842355" y="3679749"/>
            <a:ext cx="184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latin typeface="Avenir Next" charset="0"/>
                <a:ea typeface="Avenir Next" charset="0"/>
                <a:cs typeface="Avenir Next" charset="0"/>
              </a:rPr>
              <a:t>(7)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Deploy Tasks</a:t>
            </a:r>
          </a:p>
        </p:txBody>
      </p:sp>
      <p:sp>
        <p:nvSpPr>
          <p:cNvPr id="16" name="Abgerundetes Rechteck 16"/>
          <p:cNvSpPr/>
          <p:nvPr/>
        </p:nvSpPr>
        <p:spPr>
          <a:xfrm>
            <a:off x="416145" y="1565666"/>
            <a:ext cx="2158232" cy="7094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latin typeface="Avenir Next" charset="0"/>
                <a:ea typeface="Avenir Next" charset="0"/>
                <a:cs typeface="Avenir Next" charset="0"/>
              </a:rPr>
              <a:t>Dispatcher</a:t>
            </a:r>
          </a:p>
        </p:txBody>
      </p:sp>
      <p:cxnSp>
        <p:nvCxnSpPr>
          <p:cNvPr id="18" name="Gerade Verbindung mit Pfeil 14"/>
          <p:cNvCxnSpPr/>
          <p:nvPr/>
        </p:nvCxnSpPr>
        <p:spPr>
          <a:xfrm>
            <a:off x="2599050" y="2328920"/>
            <a:ext cx="615484" cy="1029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7"/>
          <p:cNvSpPr/>
          <p:nvPr/>
        </p:nvSpPr>
        <p:spPr>
          <a:xfrm>
            <a:off x="457201" y="3358560"/>
            <a:ext cx="1301234" cy="805996"/>
          </a:xfrm>
          <a:prstGeom prst="roundRect">
            <a:avLst>
              <a:gd name="adj" fmla="val 115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Client</a:t>
            </a:r>
          </a:p>
        </p:txBody>
      </p:sp>
      <p:cxnSp>
        <p:nvCxnSpPr>
          <p:cNvPr id="26" name="Gerade Verbindung mit Pfeil 14"/>
          <p:cNvCxnSpPr/>
          <p:nvPr/>
        </p:nvCxnSpPr>
        <p:spPr>
          <a:xfrm flipV="1">
            <a:off x="736039" y="2350950"/>
            <a:ext cx="0" cy="919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7"/>
          <p:cNvSpPr txBox="1"/>
          <p:nvPr/>
        </p:nvSpPr>
        <p:spPr>
          <a:xfrm>
            <a:off x="736039" y="2931818"/>
            <a:ext cx="201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(1)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Submit Job</a:t>
            </a:r>
          </a:p>
        </p:txBody>
      </p:sp>
      <p:sp>
        <p:nvSpPr>
          <p:cNvPr id="29" name="Textfeld 7"/>
          <p:cNvSpPr txBox="1"/>
          <p:nvPr/>
        </p:nvSpPr>
        <p:spPr>
          <a:xfrm>
            <a:off x="1447487" y="2360617"/>
            <a:ext cx="201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(2)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Start </a:t>
            </a:r>
            <a:r>
              <a:rPr lang="en-US" sz="1600" i="1" dirty="0" err="1">
                <a:latin typeface="Avenir Next" charset="0"/>
                <a:ea typeface="Avenir Next" charset="0"/>
                <a:cs typeface="Avenir Next" charset="0"/>
              </a:rPr>
              <a:t>JobManager</a:t>
            </a:r>
            <a:endParaRPr lang="en-US" sz="16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27" name="Gerade Verbindung mit Pfeil 22"/>
          <p:cNvCxnSpPr/>
          <p:nvPr/>
        </p:nvCxnSpPr>
        <p:spPr>
          <a:xfrm flipH="1">
            <a:off x="5482456" y="3105269"/>
            <a:ext cx="954599" cy="624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4"/>
          <p:cNvSpPr txBox="1"/>
          <p:nvPr/>
        </p:nvSpPr>
        <p:spPr>
          <a:xfrm>
            <a:off x="4843706" y="3022449"/>
            <a:ext cx="184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Next" charset="0"/>
                <a:ea typeface="Avenir Next" charset="0"/>
                <a:cs typeface="Avenir Next" charset="0"/>
              </a:rPr>
              <a:t>(6) </a:t>
            </a:r>
            <a:r>
              <a:rPr lang="en-US" sz="1600" i="1" dirty="0">
                <a:latin typeface="Avenir Next" charset="0"/>
                <a:ea typeface="Avenir Next" charset="0"/>
                <a:cs typeface="Avenir Next" charset="0"/>
              </a:rPr>
              <a:t>Offer slots</a:t>
            </a:r>
          </a:p>
        </p:txBody>
      </p:sp>
    </p:spTree>
    <p:extLst>
      <p:ext uri="{BB962C8B-B14F-4D97-AF65-F5344CB8AC3E}">
        <p14:creationId xmlns:p14="http://schemas.microsoft.com/office/powerpoint/2010/main" val="18260531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YARN PER-JOB MODE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226B45-7B5A-4D5A-8AAB-D621E7736C06}"/>
              </a:ext>
            </a:extLst>
          </p:cNvPr>
          <p:cNvGrpSpPr/>
          <p:nvPr/>
        </p:nvGrpSpPr>
        <p:grpSpPr>
          <a:xfrm>
            <a:off x="457200" y="1101969"/>
            <a:ext cx="7893246" cy="3952358"/>
            <a:chOff x="430540" y="753124"/>
            <a:chExt cx="7919906" cy="4301203"/>
          </a:xfrm>
        </p:grpSpPr>
        <p:sp>
          <p:nvSpPr>
            <p:cNvPr id="5" name="Abgerundetes Rechteck 4"/>
            <p:cNvSpPr/>
            <p:nvPr/>
          </p:nvSpPr>
          <p:spPr>
            <a:xfrm>
              <a:off x="3401569" y="773044"/>
              <a:ext cx="4948877" cy="3958118"/>
            </a:xfrm>
            <a:prstGeom prst="roundRect">
              <a:avLst>
                <a:gd name="adj" fmla="val 7153"/>
              </a:avLst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3639066" y="936477"/>
              <a:ext cx="1767577" cy="52644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YARN</a:t>
              </a:r>
              <a:b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</a:br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ResourceManager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95960" y="4731162"/>
              <a:ext cx="12105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venir Next" charset="0"/>
                  <a:ea typeface="Avenir Next" charset="0"/>
                  <a:cs typeface="Avenir Next" charset="0"/>
                </a:rPr>
                <a:t>YARN Cluster</a:t>
              </a: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430540" y="820388"/>
              <a:ext cx="1301234" cy="805996"/>
            </a:xfrm>
            <a:prstGeom prst="roundRect">
              <a:avLst>
                <a:gd name="adj" fmla="val 115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YARN Cluster Client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716533" y="753124"/>
              <a:ext cx="1922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(1)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Submit YARN App.</a:t>
              </a:r>
              <a:b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</a:b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(</a:t>
              </a:r>
              <a:r>
                <a:rPr lang="en-US" sz="1200" i="1" dirty="0" err="1">
                  <a:latin typeface="Avenir Next" charset="0"/>
                  <a:ea typeface="Avenir Next" charset="0"/>
                  <a:cs typeface="Avenir Next" charset="0"/>
                </a:rPr>
                <a:t>JobGraph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 / JARs)</a:t>
              </a:r>
            </a:p>
          </p:txBody>
        </p:sp>
        <p:cxnSp>
          <p:nvCxnSpPr>
            <p:cNvPr id="10" name="Gerade Verbindung mit Pfeil 9"/>
            <p:cNvCxnSpPr>
              <a:stCxn id="8" idx="3"/>
              <a:endCxn id="4" idx="1"/>
            </p:cNvCxnSpPr>
            <p:nvPr/>
          </p:nvCxnSpPr>
          <p:spPr>
            <a:xfrm flipV="1">
              <a:off x="1731773" y="1199701"/>
              <a:ext cx="1907292" cy="236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3549522" y="2149950"/>
              <a:ext cx="1916134" cy="2471524"/>
            </a:xfrm>
            <a:prstGeom prst="roundRect">
              <a:avLst>
                <a:gd name="adj" fmla="val 572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Cluster </a:t>
              </a:r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Entrypoint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3648210" y="2498336"/>
              <a:ext cx="1721857" cy="48169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Flink-YARN</a:t>
              </a:r>
              <a:br>
                <a:rPr lang="en-US" sz="1400" dirty="0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</a:br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ResourceManager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3639066" y="3367018"/>
              <a:ext cx="1731001" cy="34928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JobManager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6658808" y="3478965"/>
              <a:ext cx="1586593" cy="36773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TaskManager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6658808" y="2996263"/>
              <a:ext cx="1586593" cy="36773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TaskManager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6658808" y="2513561"/>
              <a:ext cx="1586593" cy="36773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TaskManager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464929" y="1578643"/>
              <a:ext cx="161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(2)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Spawn Application Master</a:t>
              </a: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4457570" y="1520528"/>
              <a:ext cx="0" cy="582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5502232" y="2215749"/>
              <a:ext cx="142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(5)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Start</a:t>
              </a:r>
              <a:b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</a:br>
              <a:r>
                <a:rPr lang="en-US" sz="1200" i="1" dirty="0" err="1">
                  <a:latin typeface="Avenir Next" charset="0"/>
                  <a:ea typeface="Avenir Next" charset="0"/>
                  <a:cs typeface="Avenir Next" charset="0"/>
                </a:rPr>
                <a:t>TaskManagers</a:t>
              </a:r>
              <a:endParaRPr lang="en-US" sz="1200" i="1" dirty="0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562090" y="3556307"/>
              <a:ext cx="1041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(7)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Deploy Tasks</a:t>
              </a: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>
              <a:off x="5332518" y="2628621"/>
              <a:ext cx="1271424" cy="2985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5324620" y="2766718"/>
              <a:ext cx="1228581" cy="29898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5465656" y="2945491"/>
              <a:ext cx="1019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(6)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Register</a:t>
              </a:r>
            </a:p>
          </p:txBody>
        </p:sp>
        <p:cxnSp>
          <p:nvCxnSpPr>
            <p:cNvPr id="29" name="Gerade Verbindung mit Pfeil 28"/>
            <p:cNvCxnSpPr>
              <a:stCxn id="17" idx="3"/>
            </p:cNvCxnSpPr>
            <p:nvPr/>
          </p:nvCxnSpPr>
          <p:spPr>
            <a:xfrm flipV="1">
              <a:off x="5370067" y="3363995"/>
              <a:ext cx="1233875" cy="1776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V="1">
              <a:off x="3834121" y="2980028"/>
              <a:ext cx="4572" cy="3869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3931431" y="3059917"/>
              <a:ext cx="161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(4)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Request slots</a:t>
              </a:r>
            </a:p>
          </p:txBody>
        </p:sp>
        <p:sp>
          <p:nvSpPr>
            <p:cNvPr id="31" name="Abgerundetes Rechteck 16"/>
            <p:cNvSpPr/>
            <p:nvPr/>
          </p:nvSpPr>
          <p:spPr>
            <a:xfrm>
              <a:off x="3639066" y="4116145"/>
              <a:ext cx="1731001" cy="36704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venir Next" charset="0"/>
                  <a:ea typeface="Avenir Next" charset="0"/>
                  <a:cs typeface="Avenir Next" charset="0"/>
                </a:rPr>
                <a:t>MiniDispatcher</a:t>
              </a:r>
              <a:endPara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cxnSp>
          <p:nvCxnSpPr>
            <p:cNvPr id="33" name="Gerade Verbindung mit Pfeil 31"/>
            <p:cNvCxnSpPr/>
            <p:nvPr/>
          </p:nvCxnSpPr>
          <p:spPr>
            <a:xfrm flipV="1">
              <a:off x="3815587" y="3719194"/>
              <a:ext cx="4572" cy="3869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29"/>
            <p:cNvSpPr txBox="1"/>
            <p:nvPr/>
          </p:nvSpPr>
          <p:spPr>
            <a:xfrm>
              <a:off x="3931431" y="3783502"/>
              <a:ext cx="161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latin typeface="Avenir Next" charset="0"/>
                  <a:ea typeface="Avenir Next" charset="0"/>
                  <a:cs typeface="Avenir Next" charset="0"/>
                </a:rPr>
                <a:t>(3) </a:t>
              </a:r>
              <a:r>
                <a:rPr lang="en-US" sz="1200" i="1" dirty="0">
                  <a:latin typeface="Avenir Next" charset="0"/>
                  <a:ea typeface="Avenir Next" charset="0"/>
                  <a:cs typeface="Avenir Next" charset="0"/>
                </a:rPr>
                <a:t>Spawn job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4423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Differences to old YARN Per-job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User JARs in </a:t>
            </a:r>
            <a:r>
              <a:rPr lang="en-US" dirty="0" err="1"/>
              <a:t>classpath</a:t>
            </a:r>
            <a:r>
              <a:rPr lang="en-US" dirty="0"/>
              <a:t> of all components</a:t>
            </a:r>
          </a:p>
          <a:p>
            <a:pPr lvl="1"/>
            <a:r>
              <a:rPr lang="en-US" dirty="0"/>
              <a:t>Fewer class loading issues</a:t>
            </a:r>
          </a:p>
          <a:p>
            <a:endParaRPr lang="en-US" dirty="0"/>
          </a:p>
          <a:p>
            <a:r>
              <a:rPr lang="en-US" dirty="0"/>
              <a:t>Dynamic resources allocation</a:t>
            </a:r>
          </a:p>
          <a:p>
            <a:pPr lvl="1"/>
            <a:r>
              <a:rPr lang="en-US" dirty="0"/>
              <a:t>No longer necessary to specify number of containers at start-up</a:t>
            </a:r>
          </a:p>
          <a:p>
            <a:endParaRPr lang="en-US" dirty="0"/>
          </a:p>
          <a:p>
            <a:r>
              <a:rPr lang="en-US" dirty="0"/>
              <a:t>No two phase job submission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4642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YARN Session MODE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334466" y="1995163"/>
            <a:ext cx="2192442" cy="2645423"/>
          </a:xfrm>
          <a:prstGeom prst="roundRect">
            <a:avLst>
              <a:gd name="adj" fmla="val 572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Cluster </a:t>
            </a:r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Entrypoint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469731" y="2301174"/>
            <a:ext cx="1954436" cy="481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Flink-YARN</a:t>
            </a:r>
            <a:b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ResourceManager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293326" y="2754643"/>
            <a:ext cx="92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(5)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Request slots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434594" y="3340530"/>
            <a:ext cx="946344" cy="393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JobManager</a:t>
            </a:r>
            <a:endParaRPr lang="en-US" sz="12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(A)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495878" y="3340530"/>
            <a:ext cx="946596" cy="393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JobManager</a:t>
            </a:r>
            <a:endParaRPr lang="en-US" sz="12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(B)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3469731" y="4197895"/>
            <a:ext cx="1954436" cy="3605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Dispatcher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373772" y="3736233"/>
            <a:ext cx="83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(4)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Start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 err="1">
                <a:latin typeface="Avenir Next" charset="0"/>
                <a:ea typeface="Avenir Next" charset="0"/>
                <a:cs typeface="Avenir Next" charset="0"/>
              </a:rPr>
              <a:t>JobMngr</a:t>
            </a:r>
            <a:endParaRPr lang="en-US" sz="12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201238" y="946911"/>
            <a:ext cx="5490110" cy="3760792"/>
          </a:xfrm>
          <a:prstGeom prst="roundRect">
            <a:avLst>
              <a:gd name="adj" fmla="val 7153"/>
            </a:avLst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348301" y="1035214"/>
            <a:ext cx="1953134" cy="48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YARN</a:t>
            </a:r>
            <a:b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ResourceManager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67695" y="477084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charset="0"/>
                <a:ea typeface="Avenir Next" charset="0"/>
                <a:cs typeface="Avenir Next" charset="0"/>
              </a:rPr>
              <a:t>YARN Cluster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62565" y="2209200"/>
            <a:ext cx="877584" cy="543583"/>
          </a:xfrm>
          <a:prstGeom prst="roundRect">
            <a:avLst>
              <a:gd name="adj" fmla="val 115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Client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133412" y="1409803"/>
            <a:ext cx="1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(1)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Submit YARN App.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(FLINK – session)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1295190" y="1414517"/>
            <a:ext cx="2003454" cy="8989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39"/>
          <p:cNvSpPr/>
          <p:nvPr/>
        </p:nvSpPr>
        <p:spPr>
          <a:xfrm>
            <a:off x="6961978" y="3391394"/>
            <a:ext cx="1586593" cy="36773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961978" y="2908691"/>
            <a:ext cx="1586593" cy="36773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6961978" y="2425990"/>
            <a:ext cx="1586593" cy="36773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TaskManager</a:t>
            </a:r>
            <a:endParaRPr lang="en-US" sz="1400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125441" y="1533498"/>
            <a:ext cx="1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(2)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Spawn Application Master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 flipH="1">
            <a:off x="4125442" y="1544496"/>
            <a:ext cx="4805" cy="450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720638" y="2147617"/>
            <a:ext cx="128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(6)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Start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 err="1">
                <a:latin typeface="Avenir Next" charset="0"/>
                <a:ea typeface="Avenir Next" charset="0"/>
                <a:cs typeface="Avenir Next" charset="0"/>
              </a:rPr>
              <a:t>TaskManagers</a:t>
            </a:r>
            <a:endParaRPr lang="en-US" sz="12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506483" y="3415433"/>
            <a:ext cx="157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(8, 12)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Deploy Tasks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5526908" y="2496312"/>
            <a:ext cx="1332327" cy="228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42474" y="2634178"/>
            <a:ext cx="1390386" cy="25762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5805967" y="2820420"/>
            <a:ext cx="101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(7)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Register</a:t>
            </a: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5526909" y="3391393"/>
            <a:ext cx="13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1334194" y="2746724"/>
            <a:ext cx="2094396" cy="1527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1523052" y="2634178"/>
            <a:ext cx="10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(3)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Submit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        Job A</a:t>
            </a: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248067" y="2891802"/>
            <a:ext cx="2184601" cy="15625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4626409" y="2759414"/>
            <a:ext cx="99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(11)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Request slots</a:t>
            </a:r>
          </a:p>
        </p:txBody>
      </p:sp>
      <p:cxnSp>
        <p:nvCxnSpPr>
          <p:cNvPr id="64" name="Gerade Verbindung mit Pfeil 63"/>
          <p:cNvCxnSpPr/>
          <p:nvPr/>
        </p:nvCxnSpPr>
        <p:spPr>
          <a:xfrm flipH="1" flipV="1">
            <a:off x="4626409" y="2820419"/>
            <a:ext cx="8586" cy="4675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4202612" y="2820419"/>
            <a:ext cx="0" cy="4675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4689355" y="3759124"/>
            <a:ext cx="0" cy="4479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4202612" y="3759124"/>
            <a:ext cx="0" cy="4387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689355" y="3745377"/>
            <a:ext cx="95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(10)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Start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 err="1">
                <a:latin typeface="Avenir Next" charset="0"/>
                <a:ea typeface="Avenir Next" charset="0"/>
                <a:cs typeface="Avenir Next" charset="0"/>
              </a:rPr>
              <a:t>JobMngr</a:t>
            </a:r>
            <a:endParaRPr lang="en-US" sz="12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20535" y="3272032"/>
            <a:ext cx="1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latin typeface="Avenir Next" charset="0"/>
                <a:ea typeface="Avenir Next" charset="0"/>
                <a:cs typeface="Avenir Next" charset="0"/>
              </a:rPr>
              <a:t>(9) </a:t>
            </a: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Submit</a:t>
            </a:r>
            <a:br>
              <a:rPr lang="en-US" sz="1200" i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200" i="1" dirty="0">
                <a:latin typeface="Avenir Next" charset="0"/>
                <a:ea typeface="Avenir Next" charset="0"/>
                <a:cs typeface="Avenir Next" charset="0"/>
              </a:rPr>
              <a:t>Job B</a:t>
            </a:r>
          </a:p>
        </p:txBody>
      </p:sp>
    </p:spTree>
    <p:extLst>
      <p:ext uri="{BB962C8B-B14F-4D97-AF65-F5344CB8AC3E}">
        <p14:creationId xmlns:p14="http://schemas.microsoft.com/office/powerpoint/2010/main" val="1339460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Model 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784"/>
            <a:ext cx="5817327" cy="34888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distributed architecture allows </a:t>
            </a:r>
            <a:r>
              <a:rPr lang="en-US" dirty="0" err="1"/>
              <a:t>Flink</a:t>
            </a:r>
            <a:r>
              <a:rPr lang="en-US" dirty="0"/>
              <a:t> to support many different deployment scenarios</a:t>
            </a:r>
          </a:p>
          <a:p>
            <a:endParaRPr lang="en-US" dirty="0"/>
          </a:p>
          <a:p>
            <a:r>
              <a:rPr lang="en-US" dirty="0" err="1"/>
              <a:t>Flink</a:t>
            </a:r>
            <a:r>
              <a:rPr lang="en-US" dirty="0"/>
              <a:t> now supports a native “job” mode as well as the “session” mode</a:t>
            </a:r>
          </a:p>
          <a:p>
            <a:endParaRPr lang="en-US" dirty="0"/>
          </a:p>
          <a:p>
            <a:r>
              <a:rPr lang="en-US" dirty="0"/>
              <a:t>Support for full resource elasticity</a:t>
            </a:r>
          </a:p>
          <a:p>
            <a:endParaRPr lang="en-US" dirty="0"/>
          </a:p>
          <a:p>
            <a:r>
              <a:rPr lang="en-US" dirty="0"/>
              <a:t>REST interface for easy cluster 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527" y="1663770"/>
            <a:ext cx="2303923" cy="23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95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Broadcast State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59154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6514-4778-498E-AF28-9483FCB8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Broadcast State?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E7BF22-1758-FF45-93E0-CC08CD142799}"/>
              </a:ext>
            </a:extLst>
          </p:cNvPr>
          <p:cNvSpPr/>
          <p:nvPr/>
        </p:nvSpPr>
        <p:spPr>
          <a:xfrm>
            <a:off x="1371600" y="1985010"/>
            <a:ext cx="6400800" cy="1173480"/>
          </a:xfrm>
          <a:prstGeom prst="roundRect">
            <a:avLst/>
          </a:prstGeom>
          <a:noFill/>
          <a:ln w="34925">
            <a:solidFill>
              <a:srgbClr val="34AD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4AD91"/>
                </a:solidFill>
              </a:rPr>
              <a:t>Evaluate a global, changing</a:t>
            </a:r>
            <a:r>
              <a:rPr lang="en-US" sz="2400" b="1" dirty="0">
                <a:solidFill>
                  <a:srgbClr val="34AD91"/>
                </a:solidFill>
              </a:rPr>
              <a:t> Set of Rules </a:t>
            </a:r>
            <a:r>
              <a:rPr lang="en-US" sz="2400" dirty="0">
                <a:solidFill>
                  <a:srgbClr val="34AD91"/>
                </a:solidFill>
              </a:rPr>
              <a:t>over a</a:t>
            </a:r>
            <a:r>
              <a:rPr lang="en-US" sz="2400" b="1" dirty="0">
                <a:solidFill>
                  <a:srgbClr val="34AD91"/>
                </a:solidFill>
              </a:rPr>
              <a:t> (non-) keyed stream </a:t>
            </a:r>
            <a:r>
              <a:rPr lang="en-US" sz="2400" dirty="0">
                <a:solidFill>
                  <a:srgbClr val="34AD91"/>
                </a:solidFill>
              </a:rPr>
              <a:t>of events.</a:t>
            </a:r>
          </a:p>
        </p:txBody>
      </p:sp>
    </p:spTree>
    <p:extLst>
      <p:ext uri="{BB962C8B-B14F-4D97-AF65-F5344CB8AC3E}">
        <p14:creationId xmlns:p14="http://schemas.microsoft.com/office/powerpoint/2010/main" val="1849672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for today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What is Apache </a:t>
            </a:r>
            <a:r>
              <a:rPr lang="en-US" sz="2400" dirty="0" err="1"/>
              <a:t>Flink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Flink</a:t>
            </a:r>
            <a:r>
              <a:rPr lang="en-US" sz="2400" dirty="0"/>
              <a:t> 1.5 changes</a:t>
            </a:r>
          </a:p>
          <a:p>
            <a:pPr lvl="1"/>
            <a:r>
              <a:rPr lang="en-US" sz="2400" dirty="0"/>
              <a:t>Deployment and Process Model</a:t>
            </a:r>
          </a:p>
          <a:p>
            <a:pPr lvl="1"/>
            <a:r>
              <a:rPr lang="en-US" sz="2400" dirty="0"/>
              <a:t>Broadcast State</a:t>
            </a:r>
          </a:p>
          <a:p>
            <a:pPr lvl="1"/>
            <a:r>
              <a:rPr lang="en-US" sz="2400" dirty="0"/>
              <a:t>Network Stack</a:t>
            </a:r>
          </a:p>
          <a:p>
            <a:pPr lvl="1"/>
            <a:r>
              <a:rPr lang="en-US" sz="2400" dirty="0"/>
              <a:t>Task-Local Recovery</a:t>
            </a:r>
          </a:p>
          <a:p>
            <a:pPr lvl="1"/>
            <a:r>
              <a:rPr lang="en-US" sz="2400" dirty="0"/>
              <a:t>SQL</a:t>
            </a:r>
          </a:p>
          <a:p>
            <a:r>
              <a:rPr lang="en-US" sz="2400" dirty="0"/>
              <a:t>What’s next? - </a:t>
            </a:r>
            <a:r>
              <a:rPr lang="en-US" sz="2400" dirty="0" err="1"/>
              <a:t>Flink</a:t>
            </a:r>
            <a:r>
              <a:rPr lang="en-US" sz="2400" dirty="0"/>
              <a:t> 1.6 and beyond</a:t>
            </a:r>
          </a:p>
          <a:p>
            <a:r>
              <a:rPr lang="en-US" sz="2400" dirty="0"/>
              <a:t>Q&amp;A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088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D7D3A0-32D0-4DD8-BFDF-E260BD6EDF74}"/>
              </a:ext>
            </a:extLst>
          </p:cNvPr>
          <p:cNvGrpSpPr/>
          <p:nvPr/>
        </p:nvGrpSpPr>
        <p:grpSpPr>
          <a:xfrm>
            <a:off x="1278000" y="1940400"/>
            <a:ext cx="5125001" cy="2621821"/>
            <a:chOff x="197570" y="1578464"/>
            <a:chExt cx="5125001" cy="26218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1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1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1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62B2FE-703A-2D46-BCF7-0F2C0A10DC80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2A593F3A-0532-0544-941F-06939E284638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A4C6B86-5DA5-0949-BF20-FBF8A627C7D9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3DB45CC-A361-2B4E-B35A-37B6DE328BAF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16">
                  <a:extLst>
                    <a:ext uri="{FF2B5EF4-FFF2-40B4-BE49-F238E27FC236}">
                      <a16:creationId xmlns:a16="http://schemas.microsoft.com/office/drawing/2014/main" id="{2965175E-DF5A-6945-A488-0D1DB1A3C8F3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D0E6BD8-9558-9246-B17B-6F14C55B5E31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96B77F8-35A5-594E-B301-E08B02E1AC13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BD92450-0903-CD41-BEE8-F688EDA0B6EF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0" name="Isosceles Triangle 16">
                  <a:extLst>
                    <a:ext uri="{FF2B5EF4-FFF2-40B4-BE49-F238E27FC236}">
                      <a16:creationId xmlns:a16="http://schemas.microsoft.com/office/drawing/2014/main" id="{C48436E6-49CA-8542-912E-79C62B7B6416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FDFCE1A-8BA9-5F40-8F7F-9718207E1CA5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15442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A0638F-7B33-47BD-A620-C63E5ECD0244}"/>
              </a:ext>
            </a:extLst>
          </p:cNvPr>
          <p:cNvGrpSpPr/>
          <p:nvPr/>
        </p:nvGrpSpPr>
        <p:grpSpPr>
          <a:xfrm>
            <a:off x="1278000" y="1940400"/>
            <a:ext cx="5125000" cy="2621821"/>
            <a:chOff x="197570" y="1578464"/>
            <a:chExt cx="5125000" cy="26218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  <a:stCxn id="44" idx="3"/>
              <a:endCxn id="46" idx="2"/>
            </p:cNvCxnSpPr>
            <p:nvPr/>
          </p:nvCxnSpPr>
          <p:spPr>
            <a:xfrm>
              <a:off x="258045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16">
              <a:extLst>
                <a:ext uri="{FF2B5EF4-FFF2-40B4-BE49-F238E27FC236}">
                  <a16:creationId xmlns:a16="http://schemas.microsoft.com/office/drawing/2014/main" id="{B2B33A0B-1029-DB44-AED3-B7199F19EF33}"/>
                </a:ext>
              </a:extLst>
            </p:cNvPr>
            <p:cNvSpPr/>
            <p:nvPr/>
          </p:nvSpPr>
          <p:spPr>
            <a:xfrm>
              <a:off x="3901381" y="2104172"/>
              <a:ext cx="282854" cy="243840"/>
            </a:xfrm>
            <a:prstGeom prst="triangle">
              <a:avLst/>
            </a:prstGeom>
            <a:solidFill>
              <a:srgbClr val="E68884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1EEA628-6B18-CA49-AC28-7D36488D29B2}"/>
                </a:ext>
              </a:extLst>
            </p:cNvPr>
            <p:cNvSpPr/>
            <p:nvPr/>
          </p:nvSpPr>
          <p:spPr>
            <a:xfrm>
              <a:off x="3920888" y="1587206"/>
              <a:ext cx="243840" cy="243840"/>
            </a:xfrm>
            <a:prstGeom prst="rect">
              <a:avLst/>
            </a:prstGeom>
            <a:solidFill>
              <a:srgbClr val="FFDD56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2089CD3-0652-B04F-814A-4CCCE0FB2642}"/>
                </a:ext>
              </a:extLst>
            </p:cNvPr>
            <p:cNvSpPr/>
            <p:nvPr/>
          </p:nvSpPr>
          <p:spPr>
            <a:xfrm>
              <a:off x="3920888" y="2678850"/>
              <a:ext cx="243840" cy="243840"/>
            </a:xfrm>
            <a:prstGeom prst="rect">
              <a:avLst/>
            </a:prstGeom>
            <a:solidFill>
              <a:srgbClr val="6BC799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49F2684-ADD2-7848-BD5A-2E9A96BA47CA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E5243039-6FD0-2744-B97B-8B08A76CF086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AD394DD-3EF4-2842-A359-445123CA2C2A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8327F11-0B8F-9844-85BF-86D865118B9A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16">
                  <a:extLst>
                    <a:ext uri="{FF2B5EF4-FFF2-40B4-BE49-F238E27FC236}">
                      <a16:creationId xmlns:a16="http://schemas.microsoft.com/office/drawing/2014/main" id="{24A8566B-E09A-1640-8763-43208CE7F7A5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989C445-3ED5-1B4B-956F-E690BC465A97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3A2BDF9-106C-DD47-8A3F-4B05868EBC7C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9E99DD-E4B8-914B-B2D6-913EA58C858B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0" name="Isosceles Triangle 16">
                  <a:extLst>
                    <a:ext uri="{FF2B5EF4-FFF2-40B4-BE49-F238E27FC236}">
                      <a16:creationId xmlns:a16="http://schemas.microsoft.com/office/drawing/2014/main" id="{7484FA4F-3D53-554A-AB10-326BD67D4CCF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46AE9FA-63ED-A549-AEA3-001426B9FE56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369911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A06BF3-70A1-4EA4-9378-3424AAF92DA0}"/>
              </a:ext>
            </a:extLst>
          </p:cNvPr>
          <p:cNvGrpSpPr/>
          <p:nvPr/>
        </p:nvGrpSpPr>
        <p:grpSpPr>
          <a:xfrm>
            <a:off x="1278000" y="1440000"/>
            <a:ext cx="5463060" cy="3120833"/>
            <a:chOff x="197570" y="1079452"/>
            <a:chExt cx="5463060" cy="312083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  <a:stCxn id="44" idx="3"/>
              <a:endCxn id="46" idx="2"/>
            </p:cNvCxnSpPr>
            <p:nvPr/>
          </p:nvCxnSpPr>
          <p:spPr>
            <a:xfrm>
              <a:off x="258045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B0D50C-05B7-D941-B851-D1AEFAA07963}"/>
                </a:ext>
              </a:extLst>
            </p:cNvPr>
            <p:cNvSpPr txBox="1"/>
            <p:nvPr/>
          </p:nvSpPr>
          <p:spPr>
            <a:xfrm>
              <a:off x="4716141" y="1079452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Keyed State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936705-DF08-004A-919B-F7D8B425E859}"/>
                </a:ext>
              </a:extLst>
            </p:cNvPr>
            <p:cNvGrpSpPr/>
            <p:nvPr/>
          </p:nvGrpSpPr>
          <p:grpSpPr>
            <a:xfrm>
              <a:off x="4971532" y="1922032"/>
              <a:ext cx="491490" cy="382352"/>
              <a:chOff x="6627952" y="2663782"/>
              <a:chExt cx="655320" cy="509803"/>
            </a:xfrm>
          </p:grpSpPr>
          <p:sp>
            <p:nvSpPr>
              <p:cNvPr id="40" name="Magnetic Disk 39">
                <a:extLst>
                  <a:ext uri="{FF2B5EF4-FFF2-40B4-BE49-F238E27FC236}">
                    <a16:creationId xmlns:a16="http://schemas.microsoft.com/office/drawing/2014/main" id="{C9680C48-8909-BE4C-9E6B-DC860ADC8826}"/>
                  </a:ext>
                </a:extLst>
              </p:cNvPr>
              <p:cNvSpPr/>
              <p:nvPr/>
            </p:nvSpPr>
            <p:spPr>
              <a:xfrm>
                <a:off x="6627952" y="2663782"/>
                <a:ext cx="655320" cy="509803"/>
              </a:xfrm>
              <a:prstGeom prst="flowChartMagneticDisk">
                <a:avLst/>
              </a:prstGeom>
              <a:solidFill>
                <a:srgbClr val="FFDD56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B67E10-8CFB-6145-A55F-1346E0AF6A08}"/>
                  </a:ext>
                </a:extLst>
              </p:cNvPr>
              <p:cNvSpPr/>
              <p:nvPr/>
            </p:nvSpPr>
            <p:spPr>
              <a:xfrm>
                <a:off x="6867855" y="2902497"/>
                <a:ext cx="198730" cy="1727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D83583B-B98E-6D46-9F66-D7D38F706FFB}"/>
                </a:ext>
              </a:extLst>
            </p:cNvPr>
            <p:cNvGrpSpPr/>
            <p:nvPr/>
          </p:nvGrpSpPr>
          <p:grpSpPr>
            <a:xfrm>
              <a:off x="4971532" y="2820232"/>
              <a:ext cx="491490" cy="382352"/>
              <a:chOff x="7787058" y="3688139"/>
              <a:chExt cx="655320" cy="509803"/>
            </a:xfrm>
          </p:grpSpPr>
          <p:sp>
            <p:nvSpPr>
              <p:cNvPr id="48" name="Magnetic Disk 47">
                <a:extLst>
                  <a:ext uri="{FF2B5EF4-FFF2-40B4-BE49-F238E27FC236}">
                    <a16:creationId xmlns:a16="http://schemas.microsoft.com/office/drawing/2014/main" id="{C9434B56-D44C-0349-9D30-0403E11BD1A1}"/>
                  </a:ext>
                </a:extLst>
              </p:cNvPr>
              <p:cNvSpPr/>
              <p:nvPr/>
            </p:nvSpPr>
            <p:spPr>
              <a:xfrm>
                <a:off x="7787058" y="3688139"/>
                <a:ext cx="655320" cy="509803"/>
              </a:xfrm>
              <a:prstGeom prst="flowChartMagneticDisk">
                <a:avLst/>
              </a:prstGeom>
              <a:solidFill>
                <a:srgbClr val="E7888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Isosceles Triangle 16">
                <a:extLst>
                  <a:ext uri="{FF2B5EF4-FFF2-40B4-BE49-F238E27FC236}">
                    <a16:creationId xmlns:a16="http://schemas.microsoft.com/office/drawing/2014/main" id="{D88C9C1C-88E9-8142-923D-C4D28BDFC53F}"/>
                  </a:ext>
                </a:extLst>
              </p:cNvPr>
              <p:cNvSpPr/>
              <p:nvPr/>
            </p:nvSpPr>
            <p:spPr>
              <a:xfrm>
                <a:off x="8002348" y="3923783"/>
                <a:ext cx="224739" cy="197375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14CACE-8EA6-A547-AD9C-05FBE715ABF4}"/>
                </a:ext>
              </a:extLst>
            </p:cNvPr>
            <p:cNvGrpSpPr/>
            <p:nvPr/>
          </p:nvGrpSpPr>
          <p:grpSpPr>
            <a:xfrm>
              <a:off x="4971532" y="3718514"/>
              <a:ext cx="491490" cy="382352"/>
              <a:chOff x="7787057" y="4753599"/>
              <a:chExt cx="655320" cy="509803"/>
            </a:xfrm>
          </p:grpSpPr>
          <p:sp>
            <p:nvSpPr>
              <p:cNvPr id="53" name="Magnetic Disk 52">
                <a:extLst>
                  <a:ext uri="{FF2B5EF4-FFF2-40B4-BE49-F238E27FC236}">
                    <a16:creationId xmlns:a16="http://schemas.microsoft.com/office/drawing/2014/main" id="{263B36BD-F5C0-6947-8B68-7F60665FE5C3}"/>
                  </a:ext>
                </a:extLst>
              </p:cNvPr>
              <p:cNvSpPr/>
              <p:nvPr/>
            </p:nvSpPr>
            <p:spPr>
              <a:xfrm>
                <a:off x="7787057" y="4753599"/>
                <a:ext cx="655320" cy="509803"/>
              </a:xfrm>
              <a:prstGeom prst="flowChartMagneticDisk">
                <a:avLst/>
              </a:prstGeom>
              <a:solidFill>
                <a:srgbClr val="6BC79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E1145F-23C4-A345-A13D-9004AC9BEE47}"/>
                  </a:ext>
                </a:extLst>
              </p:cNvPr>
              <p:cNvSpPr/>
              <p:nvPr/>
            </p:nvSpPr>
            <p:spPr>
              <a:xfrm>
                <a:off x="8034179" y="5007423"/>
                <a:ext cx="172720" cy="1727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D6E9E40-3300-ED42-9FC7-F4546B0337F5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4A75752F-7176-1744-B33E-E264F0FADBDE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4FC09C6-B330-9448-9217-2CF4CFEA235E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819A8CB-B489-AA43-837C-FB4DA1519861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96" name="Isosceles Triangle 16">
                  <a:extLst>
                    <a:ext uri="{FF2B5EF4-FFF2-40B4-BE49-F238E27FC236}">
                      <a16:creationId xmlns:a16="http://schemas.microsoft.com/office/drawing/2014/main" id="{84FE6728-F794-A944-BB93-33017FC82D90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B98B959-D5EC-004F-9663-536CCFC9C1FF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731A0C7-A925-F140-A607-A47E7D6F4690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8065776-B231-4241-8C59-C69F65232EA4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93" name="Isosceles Triangle 16">
                  <a:extLst>
                    <a:ext uri="{FF2B5EF4-FFF2-40B4-BE49-F238E27FC236}">
                      <a16:creationId xmlns:a16="http://schemas.microsoft.com/office/drawing/2014/main" id="{D8EE004B-D70B-014E-9DB2-C245488702F6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FBF07D2-F899-E44C-A7F8-E37DDD61938B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04194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8961A-2F3B-4384-A552-FF2F6716F318}"/>
              </a:ext>
            </a:extLst>
          </p:cNvPr>
          <p:cNvGrpSpPr/>
          <p:nvPr/>
        </p:nvGrpSpPr>
        <p:grpSpPr>
          <a:xfrm>
            <a:off x="1278000" y="1940400"/>
            <a:ext cx="5265452" cy="2621821"/>
            <a:chOff x="197570" y="1578464"/>
            <a:chExt cx="5265452" cy="26218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07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>
                <a:alpha val="2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D0EE74F-216B-6149-B2DE-4234EBB704F4}"/>
                </a:ext>
              </a:extLst>
            </p:cNvPr>
            <p:cNvGrpSpPr/>
            <p:nvPr/>
          </p:nvGrpSpPr>
          <p:grpSpPr>
            <a:xfrm>
              <a:off x="4971532" y="1922032"/>
              <a:ext cx="491490" cy="382352"/>
              <a:chOff x="6627952" y="2663782"/>
              <a:chExt cx="655320" cy="509803"/>
            </a:xfrm>
          </p:grpSpPr>
          <p:sp>
            <p:nvSpPr>
              <p:cNvPr id="64" name="Magnetic Disk 63">
                <a:extLst>
                  <a:ext uri="{FF2B5EF4-FFF2-40B4-BE49-F238E27FC236}">
                    <a16:creationId xmlns:a16="http://schemas.microsoft.com/office/drawing/2014/main" id="{FED7A3FD-2C18-2E45-AB41-3A526CC8F389}"/>
                  </a:ext>
                </a:extLst>
              </p:cNvPr>
              <p:cNvSpPr/>
              <p:nvPr/>
            </p:nvSpPr>
            <p:spPr>
              <a:xfrm>
                <a:off x="6627952" y="2663782"/>
                <a:ext cx="655320" cy="509803"/>
              </a:xfrm>
              <a:prstGeom prst="flowChartMagneticDisk">
                <a:avLst/>
              </a:prstGeom>
              <a:solidFill>
                <a:srgbClr val="FFDD56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DDEA50-5CA0-1146-95B5-9F7328EC9584}"/>
                  </a:ext>
                </a:extLst>
              </p:cNvPr>
              <p:cNvSpPr/>
              <p:nvPr/>
            </p:nvSpPr>
            <p:spPr>
              <a:xfrm>
                <a:off x="6867855" y="2902497"/>
                <a:ext cx="198730" cy="1727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D6D33CA-E35E-FA44-9F92-B50D9E522BB1}"/>
                </a:ext>
              </a:extLst>
            </p:cNvPr>
            <p:cNvSpPr/>
            <p:nvPr/>
          </p:nvSpPr>
          <p:spPr bwMode="auto">
            <a:xfrm>
              <a:off x="1878704" y="3557703"/>
              <a:ext cx="1082613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broadcast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E0ABE1-AA3B-364D-846B-EBF4844414F4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1866A6D-2D49-4A4D-BFE5-8ECF58EB5D47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7DA0F47-A729-E14F-8703-DC3C0407D282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D70F7CC-8FF3-7D44-AF71-F75512DB9B1A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16">
                  <a:extLst>
                    <a:ext uri="{FF2B5EF4-FFF2-40B4-BE49-F238E27FC236}">
                      <a16:creationId xmlns:a16="http://schemas.microsoft.com/office/drawing/2014/main" id="{20137DB2-24D0-A445-BECF-E817A487AF04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C256BCD-412D-9D4F-AB2E-8136355A57D7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D5D3BD-E433-DA46-A43B-DBAF766FAA79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2DE4256-DD15-5448-986A-36CFFF1ECEDD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4" name="Isosceles Triangle 16">
                  <a:extLst>
                    <a:ext uri="{FF2B5EF4-FFF2-40B4-BE49-F238E27FC236}">
                      <a16:creationId xmlns:a16="http://schemas.microsoft.com/office/drawing/2014/main" id="{ADE95FFC-8EE2-9343-8185-BE6424E4D6D8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496B8A0-15FC-1941-A445-DE0FEA3A02CC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243F65-3BEE-0B4D-9B0F-C5052DD8969E}"/>
                </a:ext>
              </a:extLst>
            </p:cNvPr>
            <p:cNvGrpSpPr/>
            <p:nvPr/>
          </p:nvGrpSpPr>
          <p:grpSpPr>
            <a:xfrm>
              <a:off x="2961318" y="2819940"/>
              <a:ext cx="1675453" cy="898574"/>
              <a:chOff x="3948423" y="3759919"/>
              <a:chExt cx="2233937" cy="119809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B1AA53-0DB2-F54A-8EEC-3599D527302C}"/>
                  </a:ext>
                </a:extLst>
              </p:cNvPr>
              <p:cNvCxnSpPr>
                <a:stCxn id="43" idx="3"/>
                <a:endCxn id="47" idx="2"/>
              </p:cNvCxnSpPr>
              <p:nvPr/>
            </p:nvCxnSpPr>
            <p:spPr>
              <a:xfrm>
                <a:off x="3948423" y="4951134"/>
                <a:ext cx="2233937" cy="6884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ED177DD-71FA-2549-B051-7605AE6C73F7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V="1">
                <a:off x="4622800" y="3759919"/>
                <a:ext cx="1559560" cy="1198099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91FDCFC-5FBB-5B40-B6A1-1CD76ED2D473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3474906" y="1921364"/>
              <a:ext cx="1161865" cy="1781348"/>
            </a:xfrm>
            <a:prstGeom prst="straightConnector1">
              <a:avLst/>
            </a:prstGeom>
            <a:ln w="38100">
              <a:solidFill>
                <a:srgbClr val="33AD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2891D21-81DC-AE49-A84B-726E0A7AB746}"/>
                </a:ext>
              </a:extLst>
            </p:cNvPr>
            <p:cNvGrpSpPr/>
            <p:nvPr/>
          </p:nvGrpSpPr>
          <p:grpSpPr>
            <a:xfrm>
              <a:off x="4055745" y="3772952"/>
              <a:ext cx="383722" cy="192093"/>
              <a:chOff x="1581076" y="4730718"/>
              <a:chExt cx="749958" cy="41246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A7E724B-CBEA-C74C-9C66-55E3BB3A0C72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" name="Isosceles Triangle 16">
                <a:extLst>
                  <a:ext uri="{FF2B5EF4-FFF2-40B4-BE49-F238E27FC236}">
                    <a16:creationId xmlns:a16="http://schemas.microsoft.com/office/drawing/2014/main" id="{A531D1C3-A6EA-B64B-8DAF-7DE421579C67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E465E1E-0DA1-294A-AF5D-B68CC638F295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6026DEB-24EA-444B-8E09-8937708C49DF}"/>
                </a:ext>
              </a:extLst>
            </p:cNvPr>
            <p:cNvGrpSpPr/>
            <p:nvPr/>
          </p:nvGrpSpPr>
          <p:grpSpPr>
            <a:xfrm>
              <a:off x="4298517" y="3148457"/>
              <a:ext cx="383722" cy="192093"/>
              <a:chOff x="1581076" y="4730718"/>
              <a:chExt cx="749958" cy="4124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A0B8C6B-11AB-8D40-8CD0-2D4BE0C93390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" name="Isosceles Triangle 16">
                <a:extLst>
                  <a:ext uri="{FF2B5EF4-FFF2-40B4-BE49-F238E27FC236}">
                    <a16:creationId xmlns:a16="http://schemas.microsoft.com/office/drawing/2014/main" id="{31EEF662-7751-5E49-9407-2FA04AF2A5D9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85238FB-1337-9C42-B23E-C5913C98758D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0838578-A3A6-CA45-B2D4-C75A46BAE123}"/>
                </a:ext>
              </a:extLst>
            </p:cNvPr>
            <p:cNvGrpSpPr/>
            <p:nvPr/>
          </p:nvGrpSpPr>
          <p:grpSpPr>
            <a:xfrm>
              <a:off x="4438653" y="2287453"/>
              <a:ext cx="383722" cy="192093"/>
              <a:chOff x="1581076" y="4730718"/>
              <a:chExt cx="749958" cy="41246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EB4310A-7763-C744-B9E8-EF56B8BC44AA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" name="Isosceles Triangle 16">
                <a:extLst>
                  <a:ext uri="{FF2B5EF4-FFF2-40B4-BE49-F238E27FC236}">
                    <a16:creationId xmlns:a16="http://schemas.microsoft.com/office/drawing/2014/main" id="{BDEA6CD7-A37A-3548-B8DF-7986E317C8CF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EE39E5F-3F81-E147-874F-6A5B646DBD1E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88730A-778D-F84F-B6B0-3995FD582D45}"/>
                </a:ext>
              </a:extLst>
            </p:cNvPr>
            <p:cNvGrpSpPr/>
            <p:nvPr/>
          </p:nvGrpSpPr>
          <p:grpSpPr>
            <a:xfrm>
              <a:off x="4971532" y="2820232"/>
              <a:ext cx="491490" cy="382352"/>
              <a:chOff x="7787058" y="3688139"/>
              <a:chExt cx="655320" cy="509803"/>
            </a:xfrm>
          </p:grpSpPr>
          <p:sp>
            <p:nvSpPr>
              <p:cNvPr id="107" name="Magnetic Disk 106">
                <a:extLst>
                  <a:ext uri="{FF2B5EF4-FFF2-40B4-BE49-F238E27FC236}">
                    <a16:creationId xmlns:a16="http://schemas.microsoft.com/office/drawing/2014/main" id="{30B0AE74-4148-4D47-B33D-C51F026A62BA}"/>
                  </a:ext>
                </a:extLst>
              </p:cNvPr>
              <p:cNvSpPr/>
              <p:nvPr/>
            </p:nvSpPr>
            <p:spPr>
              <a:xfrm>
                <a:off x="7787058" y="3688139"/>
                <a:ext cx="655320" cy="509803"/>
              </a:xfrm>
              <a:prstGeom prst="flowChartMagneticDisk">
                <a:avLst/>
              </a:prstGeom>
              <a:solidFill>
                <a:srgbClr val="E7888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Isosceles Triangle 16">
                <a:extLst>
                  <a:ext uri="{FF2B5EF4-FFF2-40B4-BE49-F238E27FC236}">
                    <a16:creationId xmlns:a16="http://schemas.microsoft.com/office/drawing/2014/main" id="{4B087F3E-67A2-9045-8E83-690EDCD84044}"/>
                  </a:ext>
                </a:extLst>
              </p:cNvPr>
              <p:cNvSpPr/>
              <p:nvPr/>
            </p:nvSpPr>
            <p:spPr>
              <a:xfrm>
                <a:off x="8002348" y="3923783"/>
                <a:ext cx="224739" cy="197375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6AD276-C82C-5C46-8A65-ABF72B0D3C3D}"/>
                </a:ext>
              </a:extLst>
            </p:cNvPr>
            <p:cNvGrpSpPr/>
            <p:nvPr/>
          </p:nvGrpSpPr>
          <p:grpSpPr>
            <a:xfrm>
              <a:off x="4971532" y="3718514"/>
              <a:ext cx="491490" cy="382352"/>
              <a:chOff x="7787057" y="4753599"/>
              <a:chExt cx="655320" cy="509803"/>
            </a:xfrm>
          </p:grpSpPr>
          <p:sp>
            <p:nvSpPr>
              <p:cNvPr id="110" name="Magnetic Disk 109">
                <a:extLst>
                  <a:ext uri="{FF2B5EF4-FFF2-40B4-BE49-F238E27FC236}">
                    <a16:creationId xmlns:a16="http://schemas.microsoft.com/office/drawing/2014/main" id="{A1BCD73A-8183-F04C-8C30-F169AB940EA2}"/>
                  </a:ext>
                </a:extLst>
              </p:cNvPr>
              <p:cNvSpPr/>
              <p:nvPr/>
            </p:nvSpPr>
            <p:spPr>
              <a:xfrm>
                <a:off x="7787057" y="4753599"/>
                <a:ext cx="655320" cy="509803"/>
              </a:xfrm>
              <a:prstGeom prst="flowChartMagneticDisk">
                <a:avLst/>
              </a:prstGeom>
              <a:solidFill>
                <a:srgbClr val="6BC79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7E8961F-244E-E849-8923-E7E4C7BB2A9E}"/>
                  </a:ext>
                </a:extLst>
              </p:cNvPr>
              <p:cNvSpPr/>
              <p:nvPr/>
            </p:nvSpPr>
            <p:spPr>
              <a:xfrm>
                <a:off x="8034179" y="5007423"/>
                <a:ext cx="172720" cy="1727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20154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DBD226-BB8A-47A3-8B27-B1BF6111F13C}"/>
              </a:ext>
            </a:extLst>
          </p:cNvPr>
          <p:cNvGrpSpPr/>
          <p:nvPr/>
        </p:nvGrpSpPr>
        <p:grpSpPr>
          <a:xfrm>
            <a:off x="1278000" y="1440000"/>
            <a:ext cx="5705115" cy="3120833"/>
            <a:chOff x="197570" y="1079452"/>
            <a:chExt cx="5705115" cy="312083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07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B0D50C-05B7-D941-B851-D1AEFAA07963}"/>
                </a:ext>
              </a:extLst>
            </p:cNvPr>
            <p:cNvSpPr txBox="1"/>
            <p:nvPr/>
          </p:nvSpPr>
          <p:spPr>
            <a:xfrm>
              <a:off x="4716142" y="1079452"/>
              <a:ext cx="1186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Broadcast State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>
                <a:alpha val="2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D0EE74F-216B-6149-B2DE-4234EBB704F4}"/>
                </a:ext>
              </a:extLst>
            </p:cNvPr>
            <p:cNvGrpSpPr/>
            <p:nvPr/>
          </p:nvGrpSpPr>
          <p:grpSpPr>
            <a:xfrm>
              <a:off x="4971532" y="1922032"/>
              <a:ext cx="491490" cy="382352"/>
              <a:chOff x="6627952" y="2663782"/>
              <a:chExt cx="655320" cy="509803"/>
            </a:xfrm>
          </p:grpSpPr>
          <p:sp>
            <p:nvSpPr>
              <p:cNvPr id="64" name="Magnetic Disk 63">
                <a:extLst>
                  <a:ext uri="{FF2B5EF4-FFF2-40B4-BE49-F238E27FC236}">
                    <a16:creationId xmlns:a16="http://schemas.microsoft.com/office/drawing/2014/main" id="{FED7A3FD-2C18-2E45-AB41-3A526CC8F389}"/>
                  </a:ext>
                </a:extLst>
              </p:cNvPr>
              <p:cNvSpPr/>
              <p:nvPr/>
            </p:nvSpPr>
            <p:spPr>
              <a:xfrm>
                <a:off x="6627952" y="2663782"/>
                <a:ext cx="655320" cy="509803"/>
              </a:xfrm>
              <a:prstGeom prst="flowChartMagneticDisk">
                <a:avLst/>
              </a:prstGeom>
              <a:solidFill>
                <a:srgbClr val="FFDD56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DDEA50-5CA0-1146-95B5-9F7328EC9584}"/>
                  </a:ext>
                </a:extLst>
              </p:cNvPr>
              <p:cNvSpPr/>
              <p:nvPr/>
            </p:nvSpPr>
            <p:spPr>
              <a:xfrm>
                <a:off x="6867855" y="2902497"/>
                <a:ext cx="198730" cy="1727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D6D33CA-E35E-FA44-9F92-B50D9E522BB1}"/>
                </a:ext>
              </a:extLst>
            </p:cNvPr>
            <p:cNvSpPr/>
            <p:nvPr/>
          </p:nvSpPr>
          <p:spPr bwMode="auto">
            <a:xfrm>
              <a:off x="1878704" y="3557703"/>
              <a:ext cx="1082613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broadcast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E0ABE1-AA3B-364D-846B-EBF4844414F4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1866A6D-2D49-4A4D-BFE5-8ECF58EB5D47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7DA0F47-A729-E14F-8703-DC3C0407D282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D70F7CC-8FF3-7D44-AF71-F75512DB9B1A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16">
                  <a:extLst>
                    <a:ext uri="{FF2B5EF4-FFF2-40B4-BE49-F238E27FC236}">
                      <a16:creationId xmlns:a16="http://schemas.microsoft.com/office/drawing/2014/main" id="{20137DB2-24D0-A445-BECF-E817A487AF04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C256BCD-412D-9D4F-AB2E-8136355A57D7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D5D3BD-E433-DA46-A43B-DBAF766FAA79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2DE4256-DD15-5448-986A-36CFFF1ECEDD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4" name="Isosceles Triangle 16">
                  <a:extLst>
                    <a:ext uri="{FF2B5EF4-FFF2-40B4-BE49-F238E27FC236}">
                      <a16:creationId xmlns:a16="http://schemas.microsoft.com/office/drawing/2014/main" id="{ADE95FFC-8EE2-9343-8185-BE6424E4D6D8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496B8A0-15FC-1941-A445-DE0FEA3A02CC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243F65-3BEE-0B4D-9B0F-C5052DD8969E}"/>
                </a:ext>
              </a:extLst>
            </p:cNvPr>
            <p:cNvGrpSpPr/>
            <p:nvPr/>
          </p:nvGrpSpPr>
          <p:grpSpPr>
            <a:xfrm>
              <a:off x="2961318" y="2819940"/>
              <a:ext cx="1675453" cy="898574"/>
              <a:chOff x="3948423" y="3759919"/>
              <a:chExt cx="2233937" cy="119809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B1AA53-0DB2-F54A-8EEC-3599D527302C}"/>
                  </a:ext>
                </a:extLst>
              </p:cNvPr>
              <p:cNvCxnSpPr>
                <a:stCxn id="43" idx="3"/>
                <a:endCxn id="47" idx="2"/>
              </p:cNvCxnSpPr>
              <p:nvPr/>
            </p:nvCxnSpPr>
            <p:spPr>
              <a:xfrm>
                <a:off x="3948423" y="4951134"/>
                <a:ext cx="2233937" cy="6884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ED177DD-71FA-2549-B051-7605AE6C73F7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V="1">
                <a:off x="4622800" y="3759919"/>
                <a:ext cx="1559560" cy="1198099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91FDCFC-5FBB-5B40-B6A1-1CD76ED2D473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3474906" y="1921364"/>
              <a:ext cx="1161865" cy="1781348"/>
            </a:xfrm>
            <a:prstGeom prst="straightConnector1">
              <a:avLst/>
            </a:prstGeom>
            <a:ln w="38100">
              <a:solidFill>
                <a:srgbClr val="33AD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agnetic Disk 69">
              <a:extLst>
                <a:ext uri="{FF2B5EF4-FFF2-40B4-BE49-F238E27FC236}">
                  <a16:creationId xmlns:a16="http://schemas.microsoft.com/office/drawing/2014/main" id="{DCD9AF35-AE2B-7E48-9ABA-1EAC376CD2A4}"/>
                </a:ext>
              </a:extLst>
            </p:cNvPr>
            <p:cNvSpPr/>
            <p:nvPr/>
          </p:nvSpPr>
          <p:spPr>
            <a:xfrm>
              <a:off x="4970964" y="1500317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Magnetic Disk 70">
              <a:extLst>
                <a:ext uri="{FF2B5EF4-FFF2-40B4-BE49-F238E27FC236}">
                  <a16:creationId xmlns:a16="http://schemas.microsoft.com/office/drawing/2014/main" id="{3BD9B19C-DA43-2F46-B770-4BFE3305B4E5}"/>
                </a:ext>
              </a:extLst>
            </p:cNvPr>
            <p:cNvSpPr/>
            <p:nvPr/>
          </p:nvSpPr>
          <p:spPr>
            <a:xfrm>
              <a:off x="4970964" y="2407903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Magnetic Disk 71">
              <a:extLst>
                <a:ext uri="{FF2B5EF4-FFF2-40B4-BE49-F238E27FC236}">
                  <a16:creationId xmlns:a16="http://schemas.microsoft.com/office/drawing/2014/main" id="{19409A85-65D7-7D48-9703-AAB55FDDEFAA}"/>
                </a:ext>
              </a:extLst>
            </p:cNvPr>
            <p:cNvSpPr/>
            <p:nvPr/>
          </p:nvSpPr>
          <p:spPr>
            <a:xfrm>
              <a:off x="4970964" y="3305486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415D3DB-859C-504B-9ECF-2BD4BDB84AF1}"/>
                </a:ext>
              </a:extLst>
            </p:cNvPr>
            <p:cNvGrpSpPr/>
            <p:nvPr/>
          </p:nvGrpSpPr>
          <p:grpSpPr>
            <a:xfrm>
              <a:off x="5030437" y="3469154"/>
              <a:ext cx="383722" cy="192093"/>
              <a:chOff x="1581076" y="4730718"/>
              <a:chExt cx="749958" cy="41246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55539E-1006-944E-A039-8471D4BCB6FA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" name="Isosceles Triangle 16">
                <a:extLst>
                  <a:ext uri="{FF2B5EF4-FFF2-40B4-BE49-F238E27FC236}">
                    <a16:creationId xmlns:a16="http://schemas.microsoft.com/office/drawing/2014/main" id="{F4843D34-8DFA-E547-AF66-22F84010C13A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3CC6F43-3242-474E-BC59-BE162DFC0235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1D0043D-FA6E-894E-BD96-748C5E26318F}"/>
                </a:ext>
              </a:extLst>
            </p:cNvPr>
            <p:cNvGrpSpPr/>
            <p:nvPr/>
          </p:nvGrpSpPr>
          <p:grpSpPr>
            <a:xfrm>
              <a:off x="5045908" y="2563588"/>
              <a:ext cx="383722" cy="192093"/>
              <a:chOff x="1581076" y="4730718"/>
              <a:chExt cx="749958" cy="41246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E213136-4BE8-DF45-8F77-1E3F5464A182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Isosceles Triangle 16">
                <a:extLst>
                  <a:ext uri="{FF2B5EF4-FFF2-40B4-BE49-F238E27FC236}">
                    <a16:creationId xmlns:a16="http://schemas.microsoft.com/office/drawing/2014/main" id="{16D025F9-5DF9-2347-A006-EF188D1AE549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477C88-B5E5-8C4E-91BC-7866B4EB67E4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34F193-A861-D242-847F-5D329F126E6A}"/>
                </a:ext>
              </a:extLst>
            </p:cNvPr>
            <p:cNvGrpSpPr/>
            <p:nvPr/>
          </p:nvGrpSpPr>
          <p:grpSpPr>
            <a:xfrm>
              <a:off x="5024848" y="1646407"/>
              <a:ext cx="383722" cy="192093"/>
              <a:chOff x="1581076" y="4730718"/>
              <a:chExt cx="749958" cy="41246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D6324AC-B12F-5C41-9914-499741E99A4B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" name="Isosceles Triangle 16">
                <a:extLst>
                  <a:ext uri="{FF2B5EF4-FFF2-40B4-BE49-F238E27FC236}">
                    <a16:creationId xmlns:a16="http://schemas.microsoft.com/office/drawing/2014/main" id="{E925025F-A4AB-284E-8BFA-40BFCA2FF981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6BC2FF-8F88-0B42-AD7C-A7AC00BE30DE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88730A-778D-F84F-B6B0-3995FD582D45}"/>
                </a:ext>
              </a:extLst>
            </p:cNvPr>
            <p:cNvGrpSpPr/>
            <p:nvPr/>
          </p:nvGrpSpPr>
          <p:grpSpPr>
            <a:xfrm>
              <a:off x="4971532" y="2820232"/>
              <a:ext cx="491490" cy="382352"/>
              <a:chOff x="7787058" y="3688139"/>
              <a:chExt cx="655320" cy="509803"/>
            </a:xfrm>
          </p:grpSpPr>
          <p:sp>
            <p:nvSpPr>
              <p:cNvPr id="107" name="Magnetic Disk 106">
                <a:extLst>
                  <a:ext uri="{FF2B5EF4-FFF2-40B4-BE49-F238E27FC236}">
                    <a16:creationId xmlns:a16="http://schemas.microsoft.com/office/drawing/2014/main" id="{30B0AE74-4148-4D47-B33D-C51F026A62BA}"/>
                  </a:ext>
                </a:extLst>
              </p:cNvPr>
              <p:cNvSpPr/>
              <p:nvPr/>
            </p:nvSpPr>
            <p:spPr>
              <a:xfrm>
                <a:off x="7787058" y="3688139"/>
                <a:ext cx="655320" cy="509803"/>
              </a:xfrm>
              <a:prstGeom prst="flowChartMagneticDisk">
                <a:avLst/>
              </a:prstGeom>
              <a:solidFill>
                <a:srgbClr val="E7888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Isosceles Triangle 16">
                <a:extLst>
                  <a:ext uri="{FF2B5EF4-FFF2-40B4-BE49-F238E27FC236}">
                    <a16:creationId xmlns:a16="http://schemas.microsoft.com/office/drawing/2014/main" id="{4B087F3E-67A2-9045-8E83-690EDCD84044}"/>
                  </a:ext>
                </a:extLst>
              </p:cNvPr>
              <p:cNvSpPr/>
              <p:nvPr/>
            </p:nvSpPr>
            <p:spPr>
              <a:xfrm>
                <a:off x="8002348" y="3923783"/>
                <a:ext cx="224739" cy="197375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6AD276-C82C-5C46-8A65-ABF72B0D3C3D}"/>
                </a:ext>
              </a:extLst>
            </p:cNvPr>
            <p:cNvGrpSpPr/>
            <p:nvPr/>
          </p:nvGrpSpPr>
          <p:grpSpPr>
            <a:xfrm>
              <a:off x="4971532" y="3718514"/>
              <a:ext cx="491490" cy="382352"/>
              <a:chOff x="7787057" y="4753599"/>
              <a:chExt cx="655320" cy="509803"/>
            </a:xfrm>
          </p:grpSpPr>
          <p:sp>
            <p:nvSpPr>
              <p:cNvPr id="110" name="Magnetic Disk 109">
                <a:extLst>
                  <a:ext uri="{FF2B5EF4-FFF2-40B4-BE49-F238E27FC236}">
                    <a16:creationId xmlns:a16="http://schemas.microsoft.com/office/drawing/2014/main" id="{A1BCD73A-8183-F04C-8C30-F169AB940EA2}"/>
                  </a:ext>
                </a:extLst>
              </p:cNvPr>
              <p:cNvSpPr/>
              <p:nvPr/>
            </p:nvSpPr>
            <p:spPr>
              <a:xfrm>
                <a:off x="7787057" y="4753599"/>
                <a:ext cx="655320" cy="509803"/>
              </a:xfrm>
              <a:prstGeom prst="flowChartMagneticDisk">
                <a:avLst/>
              </a:prstGeom>
              <a:solidFill>
                <a:srgbClr val="6BC79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7E8961F-244E-E849-8923-E7E4C7BB2A9E}"/>
                  </a:ext>
                </a:extLst>
              </p:cNvPr>
              <p:cNvSpPr/>
              <p:nvPr/>
            </p:nvSpPr>
            <p:spPr>
              <a:xfrm>
                <a:off x="8034179" y="5007423"/>
                <a:ext cx="172720" cy="1727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06219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F1D99-3FD8-4CD7-9D75-26995EB0298B}"/>
              </a:ext>
            </a:extLst>
          </p:cNvPr>
          <p:cNvGrpSpPr/>
          <p:nvPr/>
        </p:nvGrpSpPr>
        <p:grpSpPr>
          <a:xfrm>
            <a:off x="1278000" y="1519200"/>
            <a:ext cx="5385060" cy="3042448"/>
            <a:chOff x="197570" y="1157837"/>
            <a:chExt cx="5385060" cy="304244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112764-58F1-024B-BCD4-E8F5DD71E3A7}"/>
                </a:ext>
              </a:extLst>
            </p:cNvPr>
            <p:cNvGrpSpPr/>
            <p:nvPr/>
          </p:nvGrpSpPr>
          <p:grpSpPr>
            <a:xfrm>
              <a:off x="197570" y="1806992"/>
              <a:ext cx="1562814" cy="548640"/>
              <a:chOff x="618761" y="2399162"/>
              <a:chExt cx="2083752" cy="731520"/>
            </a:xfrm>
          </p:grpSpPr>
          <p:sp>
            <p:nvSpPr>
              <p:cNvPr id="7" name="Isosceles Triangle 16">
                <a:extLst>
                  <a:ext uri="{FF2B5EF4-FFF2-40B4-BE49-F238E27FC236}">
                    <a16:creationId xmlns:a16="http://schemas.microsoft.com/office/drawing/2014/main" id="{A8B09C49-BD9A-CF4C-A5BC-7B92CB41170A}"/>
                  </a:ext>
                </a:extLst>
              </p:cNvPr>
              <p:cNvSpPr/>
              <p:nvPr/>
            </p:nvSpPr>
            <p:spPr>
              <a:xfrm>
                <a:off x="2004859" y="2399162"/>
                <a:ext cx="377139" cy="325120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48">
                <a:extLst>
                  <a:ext uri="{FF2B5EF4-FFF2-40B4-BE49-F238E27FC236}">
                    <a16:creationId xmlns:a16="http://schemas.microsoft.com/office/drawing/2014/main" id="{BB55A2B7-9F5C-F346-BE3B-CB6D0A14A9EA}"/>
                  </a:ext>
                </a:extLst>
              </p:cNvPr>
              <p:cNvSpPr/>
              <p:nvPr/>
            </p:nvSpPr>
            <p:spPr>
              <a:xfrm>
                <a:off x="939276" y="2399162"/>
                <a:ext cx="377139" cy="325120"/>
              </a:xfrm>
              <a:prstGeom prst="triangle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Isosceles Triangle 49">
                <a:extLst>
                  <a:ext uri="{FF2B5EF4-FFF2-40B4-BE49-F238E27FC236}">
                    <a16:creationId xmlns:a16="http://schemas.microsoft.com/office/drawing/2014/main" id="{DE4EBFB5-052C-E749-B3D1-EDED3876BC68}"/>
                  </a:ext>
                </a:extLst>
              </p:cNvPr>
              <p:cNvSpPr/>
              <p:nvPr/>
            </p:nvSpPr>
            <p:spPr>
              <a:xfrm>
                <a:off x="1311810" y="2399162"/>
                <a:ext cx="377139" cy="325120"/>
              </a:xfrm>
              <a:prstGeom prst="triangle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899C7-7CCE-4545-AA59-9EF2646DB078}"/>
                  </a:ext>
                </a:extLst>
              </p:cNvPr>
              <p:cNvSpPr/>
              <p:nvPr/>
            </p:nvSpPr>
            <p:spPr>
              <a:xfrm>
                <a:off x="618761" y="2399162"/>
                <a:ext cx="325120" cy="325120"/>
              </a:xfrm>
              <a:prstGeom prst="rect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92F2-9BB1-AB48-8EAD-9B6B7F28B649}"/>
                  </a:ext>
                </a:extLst>
              </p:cNvPr>
              <p:cNvSpPr/>
              <p:nvPr/>
            </p:nvSpPr>
            <p:spPr>
              <a:xfrm>
                <a:off x="1684344" y="2399162"/>
                <a:ext cx="325120" cy="3251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D152A9-D569-864A-AC60-86854B0E3C3B}"/>
                  </a:ext>
                </a:extLst>
              </p:cNvPr>
              <p:cNvSpPr/>
              <p:nvPr/>
            </p:nvSpPr>
            <p:spPr>
              <a:xfrm>
                <a:off x="2377393" y="2399162"/>
                <a:ext cx="325120" cy="3251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12C4630-375B-D048-9ECC-BA015FDF49B7}"/>
                  </a:ext>
                </a:extLst>
              </p:cNvPr>
              <p:cNvSpPr/>
              <p:nvPr/>
            </p:nvSpPr>
            <p:spPr bwMode="auto">
              <a:xfrm>
                <a:off x="755203" y="2724282"/>
                <a:ext cx="194731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A</a:t>
                </a:r>
                <a:r>
                  <a:rPr lang="en-US" sz="1350" dirty="0"/>
                  <a:t>: data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07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>
                <a:alpha val="2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D0EE74F-216B-6149-B2DE-4234EBB704F4}"/>
                </a:ext>
              </a:extLst>
            </p:cNvPr>
            <p:cNvGrpSpPr/>
            <p:nvPr/>
          </p:nvGrpSpPr>
          <p:grpSpPr>
            <a:xfrm>
              <a:off x="4971532" y="1922032"/>
              <a:ext cx="491490" cy="382352"/>
              <a:chOff x="6627952" y="2663782"/>
              <a:chExt cx="655320" cy="509803"/>
            </a:xfrm>
          </p:grpSpPr>
          <p:sp>
            <p:nvSpPr>
              <p:cNvPr id="64" name="Magnetic Disk 63">
                <a:extLst>
                  <a:ext uri="{FF2B5EF4-FFF2-40B4-BE49-F238E27FC236}">
                    <a16:creationId xmlns:a16="http://schemas.microsoft.com/office/drawing/2014/main" id="{FED7A3FD-2C18-2E45-AB41-3A526CC8F389}"/>
                  </a:ext>
                </a:extLst>
              </p:cNvPr>
              <p:cNvSpPr/>
              <p:nvPr/>
            </p:nvSpPr>
            <p:spPr>
              <a:xfrm>
                <a:off x="6627952" y="2663782"/>
                <a:ext cx="655320" cy="509803"/>
              </a:xfrm>
              <a:prstGeom prst="flowChartMagneticDisk">
                <a:avLst/>
              </a:prstGeom>
              <a:solidFill>
                <a:srgbClr val="FFDD56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DDEA50-5CA0-1146-95B5-9F7328EC9584}"/>
                  </a:ext>
                </a:extLst>
              </p:cNvPr>
              <p:cNvSpPr/>
              <p:nvPr/>
            </p:nvSpPr>
            <p:spPr>
              <a:xfrm>
                <a:off x="6867855" y="2902497"/>
                <a:ext cx="198730" cy="1727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D6D33CA-E35E-FA44-9F92-B50D9E522BB1}"/>
                </a:ext>
              </a:extLst>
            </p:cNvPr>
            <p:cNvSpPr/>
            <p:nvPr/>
          </p:nvSpPr>
          <p:spPr bwMode="auto">
            <a:xfrm>
              <a:off x="1878704" y="3557703"/>
              <a:ext cx="1082613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broadcast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E0ABE1-AA3B-364D-846B-EBF4844414F4}"/>
                </a:ext>
              </a:extLst>
            </p:cNvPr>
            <p:cNvGrpSpPr/>
            <p:nvPr/>
          </p:nvGrpSpPr>
          <p:grpSpPr>
            <a:xfrm>
              <a:off x="197571" y="3548038"/>
              <a:ext cx="1550705" cy="652247"/>
              <a:chOff x="263427" y="4730718"/>
              <a:chExt cx="2067607" cy="86966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1866A6D-2D49-4A4D-BFE5-8ECF58EB5D47}"/>
                  </a:ext>
                </a:extLst>
              </p:cNvPr>
              <p:cNvSpPr/>
              <p:nvPr/>
            </p:nvSpPr>
            <p:spPr bwMode="auto">
              <a:xfrm>
                <a:off x="263427" y="5193980"/>
                <a:ext cx="2062480" cy="406400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350" dirty="0">
                    <a:solidFill>
                      <a:srgbClr val="2F9D83"/>
                    </a:solidFill>
                  </a:rPr>
                  <a:t>Stream B</a:t>
                </a:r>
                <a:r>
                  <a:rPr lang="en-US" sz="1350" dirty="0"/>
                  <a:t>: rules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7DA0F47-A729-E14F-8703-DC3C0407D282}"/>
                  </a:ext>
                </a:extLst>
              </p:cNvPr>
              <p:cNvGrpSpPr/>
              <p:nvPr/>
            </p:nvGrpSpPr>
            <p:grpSpPr>
              <a:xfrm>
                <a:off x="718904" y="4730718"/>
                <a:ext cx="749958" cy="412462"/>
                <a:chOff x="718904" y="4730718"/>
                <a:chExt cx="749958" cy="41246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D70F7CC-8FF3-7D44-AF71-F75512DB9B1A}"/>
                    </a:ext>
                  </a:extLst>
                </p:cNvPr>
                <p:cNvSpPr/>
                <p:nvPr/>
              </p:nvSpPr>
              <p:spPr>
                <a:xfrm>
                  <a:off x="718904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16">
                  <a:extLst>
                    <a:ext uri="{FF2B5EF4-FFF2-40B4-BE49-F238E27FC236}">
                      <a16:creationId xmlns:a16="http://schemas.microsoft.com/office/drawing/2014/main" id="{20137DB2-24D0-A445-BECF-E817A487AF04}"/>
                    </a:ext>
                  </a:extLst>
                </p:cNvPr>
                <p:cNvSpPr/>
                <p:nvPr/>
              </p:nvSpPr>
              <p:spPr>
                <a:xfrm>
                  <a:off x="1071403" y="477741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C256BCD-412D-9D4F-AB2E-8136355A57D7}"/>
                    </a:ext>
                  </a:extLst>
                </p:cNvPr>
                <p:cNvSpPr/>
                <p:nvPr/>
              </p:nvSpPr>
              <p:spPr>
                <a:xfrm>
                  <a:off x="747956" y="4777419"/>
                  <a:ext cx="325120" cy="3251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34AD91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D5D3BD-E433-DA46-A43B-DBAF766FAA79}"/>
                  </a:ext>
                </a:extLst>
              </p:cNvPr>
              <p:cNvGrpSpPr/>
              <p:nvPr/>
            </p:nvGrpSpPr>
            <p:grpSpPr>
              <a:xfrm>
                <a:off x="1581076" y="4730718"/>
                <a:ext cx="749958" cy="412462"/>
                <a:chOff x="1581076" y="4730718"/>
                <a:chExt cx="749958" cy="41246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2DE4256-DD15-5448-986A-36CFFF1ECEDD}"/>
                    </a:ext>
                  </a:extLst>
                </p:cNvPr>
                <p:cNvSpPr/>
                <p:nvPr/>
              </p:nvSpPr>
              <p:spPr>
                <a:xfrm>
                  <a:off x="1581076" y="4730718"/>
                  <a:ext cx="749958" cy="41246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4" name="Isosceles Triangle 16">
                  <a:extLst>
                    <a:ext uri="{FF2B5EF4-FFF2-40B4-BE49-F238E27FC236}">
                      <a16:creationId xmlns:a16="http://schemas.microsoft.com/office/drawing/2014/main" id="{ADE95FFC-8EE2-9343-8185-BE6424E4D6D8}"/>
                    </a:ext>
                  </a:extLst>
                </p:cNvPr>
                <p:cNvSpPr/>
                <p:nvPr/>
              </p:nvSpPr>
              <p:spPr>
                <a:xfrm>
                  <a:off x="1604027" y="4774389"/>
                  <a:ext cx="377139" cy="32512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496B8A0-15FC-1941-A445-DE0FEA3A02CC}"/>
                    </a:ext>
                  </a:extLst>
                </p:cNvPr>
                <p:cNvSpPr/>
                <p:nvPr/>
              </p:nvSpPr>
              <p:spPr>
                <a:xfrm>
                  <a:off x="1997216" y="4785456"/>
                  <a:ext cx="300707" cy="30298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243F65-3BEE-0B4D-9B0F-C5052DD8969E}"/>
                </a:ext>
              </a:extLst>
            </p:cNvPr>
            <p:cNvGrpSpPr/>
            <p:nvPr/>
          </p:nvGrpSpPr>
          <p:grpSpPr>
            <a:xfrm>
              <a:off x="2961318" y="2819940"/>
              <a:ext cx="1675453" cy="898574"/>
              <a:chOff x="3948423" y="3759919"/>
              <a:chExt cx="2233937" cy="119809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B1AA53-0DB2-F54A-8EEC-3599D527302C}"/>
                  </a:ext>
                </a:extLst>
              </p:cNvPr>
              <p:cNvCxnSpPr>
                <a:stCxn id="43" idx="3"/>
                <a:endCxn id="47" idx="2"/>
              </p:cNvCxnSpPr>
              <p:nvPr/>
            </p:nvCxnSpPr>
            <p:spPr>
              <a:xfrm>
                <a:off x="3948423" y="4951134"/>
                <a:ext cx="2233937" cy="6884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ED177DD-71FA-2549-B051-7605AE6C73F7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V="1">
                <a:off x="4622800" y="3759919"/>
                <a:ext cx="1559560" cy="1198099"/>
              </a:xfrm>
              <a:prstGeom prst="straightConnector1">
                <a:avLst/>
              </a:prstGeom>
              <a:ln w="38100">
                <a:solidFill>
                  <a:srgbClr val="33AD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91FDCFC-5FBB-5B40-B6A1-1CD76ED2D473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3474906" y="1921364"/>
              <a:ext cx="1161865" cy="1781348"/>
            </a:xfrm>
            <a:prstGeom prst="straightConnector1">
              <a:avLst/>
            </a:prstGeom>
            <a:ln w="38100">
              <a:solidFill>
                <a:srgbClr val="33AD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agnetic Disk 69">
              <a:extLst>
                <a:ext uri="{FF2B5EF4-FFF2-40B4-BE49-F238E27FC236}">
                  <a16:creationId xmlns:a16="http://schemas.microsoft.com/office/drawing/2014/main" id="{DCD9AF35-AE2B-7E48-9ABA-1EAC376CD2A4}"/>
                </a:ext>
              </a:extLst>
            </p:cNvPr>
            <p:cNvSpPr/>
            <p:nvPr/>
          </p:nvSpPr>
          <p:spPr>
            <a:xfrm>
              <a:off x="4970964" y="1500317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Magnetic Disk 70">
              <a:extLst>
                <a:ext uri="{FF2B5EF4-FFF2-40B4-BE49-F238E27FC236}">
                  <a16:creationId xmlns:a16="http://schemas.microsoft.com/office/drawing/2014/main" id="{3BD9B19C-DA43-2F46-B770-4BFE3305B4E5}"/>
                </a:ext>
              </a:extLst>
            </p:cNvPr>
            <p:cNvSpPr/>
            <p:nvPr/>
          </p:nvSpPr>
          <p:spPr>
            <a:xfrm>
              <a:off x="4970964" y="2407903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Magnetic Disk 71">
              <a:extLst>
                <a:ext uri="{FF2B5EF4-FFF2-40B4-BE49-F238E27FC236}">
                  <a16:creationId xmlns:a16="http://schemas.microsoft.com/office/drawing/2014/main" id="{19409A85-65D7-7D48-9703-AAB55FDDEFAA}"/>
                </a:ext>
              </a:extLst>
            </p:cNvPr>
            <p:cNvSpPr/>
            <p:nvPr/>
          </p:nvSpPr>
          <p:spPr>
            <a:xfrm>
              <a:off x="4970964" y="3305486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415D3DB-859C-504B-9ECF-2BD4BDB84AF1}"/>
                </a:ext>
              </a:extLst>
            </p:cNvPr>
            <p:cNvGrpSpPr/>
            <p:nvPr/>
          </p:nvGrpSpPr>
          <p:grpSpPr>
            <a:xfrm>
              <a:off x="5030437" y="3469154"/>
              <a:ext cx="383722" cy="192093"/>
              <a:chOff x="1581076" y="4730718"/>
              <a:chExt cx="749958" cy="41246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55539E-1006-944E-A039-8471D4BCB6FA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" name="Isosceles Triangle 16">
                <a:extLst>
                  <a:ext uri="{FF2B5EF4-FFF2-40B4-BE49-F238E27FC236}">
                    <a16:creationId xmlns:a16="http://schemas.microsoft.com/office/drawing/2014/main" id="{F4843D34-8DFA-E547-AF66-22F84010C13A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3CC6F43-3242-474E-BC59-BE162DFC0235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1D0043D-FA6E-894E-BD96-748C5E26318F}"/>
                </a:ext>
              </a:extLst>
            </p:cNvPr>
            <p:cNvGrpSpPr/>
            <p:nvPr/>
          </p:nvGrpSpPr>
          <p:grpSpPr>
            <a:xfrm>
              <a:off x="5045908" y="2563588"/>
              <a:ext cx="383722" cy="192093"/>
              <a:chOff x="1581076" y="4730718"/>
              <a:chExt cx="749958" cy="41246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E213136-4BE8-DF45-8F77-1E3F5464A182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Isosceles Triangle 16">
                <a:extLst>
                  <a:ext uri="{FF2B5EF4-FFF2-40B4-BE49-F238E27FC236}">
                    <a16:creationId xmlns:a16="http://schemas.microsoft.com/office/drawing/2014/main" id="{16D025F9-5DF9-2347-A006-EF188D1AE549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477C88-B5E5-8C4E-91BC-7866B4EB67E4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34F193-A861-D242-847F-5D329F126E6A}"/>
                </a:ext>
              </a:extLst>
            </p:cNvPr>
            <p:cNvGrpSpPr/>
            <p:nvPr/>
          </p:nvGrpSpPr>
          <p:grpSpPr>
            <a:xfrm>
              <a:off x="5024848" y="1646407"/>
              <a:ext cx="383722" cy="192093"/>
              <a:chOff x="1581076" y="4730718"/>
              <a:chExt cx="749958" cy="41246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D6324AC-B12F-5C41-9914-499741E99A4B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" name="Isosceles Triangle 16">
                <a:extLst>
                  <a:ext uri="{FF2B5EF4-FFF2-40B4-BE49-F238E27FC236}">
                    <a16:creationId xmlns:a16="http://schemas.microsoft.com/office/drawing/2014/main" id="{E925025F-A4AB-284E-8BFA-40BFCA2FF981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6BC2FF-8F88-0B42-AD7C-A7AC00BE30DE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88730A-778D-F84F-B6B0-3995FD582D45}"/>
                </a:ext>
              </a:extLst>
            </p:cNvPr>
            <p:cNvGrpSpPr/>
            <p:nvPr/>
          </p:nvGrpSpPr>
          <p:grpSpPr>
            <a:xfrm>
              <a:off x="4971532" y="2820232"/>
              <a:ext cx="491490" cy="382352"/>
              <a:chOff x="7787058" y="3688139"/>
              <a:chExt cx="655320" cy="509803"/>
            </a:xfrm>
          </p:grpSpPr>
          <p:sp>
            <p:nvSpPr>
              <p:cNvPr id="107" name="Magnetic Disk 106">
                <a:extLst>
                  <a:ext uri="{FF2B5EF4-FFF2-40B4-BE49-F238E27FC236}">
                    <a16:creationId xmlns:a16="http://schemas.microsoft.com/office/drawing/2014/main" id="{30B0AE74-4148-4D47-B33D-C51F026A62BA}"/>
                  </a:ext>
                </a:extLst>
              </p:cNvPr>
              <p:cNvSpPr/>
              <p:nvPr/>
            </p:nvSpPr>
            <p:spPr>
              <a:xfrm>
                <a:off x="7787058" y="3688139"/>
                <a:ext cx="655320" cy="509803"/>
              </a:xfrm>
              <a:prstGeom prst="flowChartMagneticDisk">
                <a:avLst/>
              </a:prstGeom>
              <a:solidFill>
                <a:srgbClr val="E7888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Isosceles Triangle 16">
                <a:extLst>
                  <a:ext uri="{FF2B5EF4-FFF2-40B4-BE49-F238E27FC236}">
                    <a16:creationId xmlns:a16="http://schemas.microsoft.com/office/drawing/2014/main" id="{4B087F3E-67A2-9045-8E83-690EDCD84044}"/>
                  </a:ext>
                </a:extLst>
              </p:cNvPr>
              <p:cNvSpPr/>
              <p:nvPr/>
            </p:nvSpPr>
            <p:spPr>
              <a:xfrm>
                <a:off x="8002348" y="3923783"/>
                <a:ext cx="224739" cy="197375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6AD276-C82C-5C46-8A65-ABF72B0D3C3D}"/>
                </a:ext>
              </a:extLst>
            </p:cNvPr>
            <p:cNvGrpSpPr/>
            <p:nvPr/>
          </p:nvGrpSpPr>
          <p:grpSpPr>
            <a:xfrm>
              <a:off x="4971532" y="3718514"/>
              <a:ext cx="491490" cy="382352"/>
              <a:chOff x="7787057" y="4753599"/>
              <a:chExt cx="655320" cy="509803"/>
            </a:xfrm>
          </p:grpSpPr>
          <p:sp>
            <p:nvSpPr>
              <p:cNvPr id="110" name="Magnetic Disk 109">
                <a:extLst>
                  <a:ext uri="{FF2B5EF4-FFF2-40B4-BE49-F238E27FC236}">
                    <a16:creationId xmlns:a16="http://schemas.microsoft.com/office/drawing/2014/main" id="{A1BCD73A-8183-F04C-8C30-F169AB940EA2}"/>
                  </a:ext>
                </a:extLst>
              </p:cNvPr>
              <p:cNvSpPr/>
              <p:nvPr/>
            </p:nvSpPr>
            <p:spPr>
              <a:xfrm>
                <a:off x="7787057" y="4753599"/>
                <a:ext cx="655320" cy="509803"/>
              </a:xfrm>
              <a:prstGeom prst="flowChartMagneticDisk">
                <a:avLst/>
              </a:prstGeom>
              <a:solidFill>
                <a:srgbClr val="6BC79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7E8961F-244E-E849-8923-E7E4C7BB2A9E}"/>
                  </a:ext>
                </a:extLst>
              </p:cNvPr>
              <p:cNvSpPr/>
              <p:nvPr/>
            </p:nvSpPr>
            <p:spPr>
              <a:xfrm>
                <a:off x="8034179" y="5007423"/>
                <a:ext cx="172720" cy="1727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B194B8F-9D32-1649-9337-F7624280FCE5}"/>
                </a:ext>
              </a:extLst>
            </p:cNvPr>
            <p:cNvSpPr/>
            <p:nvPr/>
          </p:nvSpPr>
          <p:spPr bwMode="auto">
            <a:xfrm>
              <a:off x="4503162" y="1219200"/>
              <a:ext cx="1074420" cy="2981085"/>
            </a:xfrm>
            <a:prstGeom prst="roundRect">
              <a:avLst/>
            </a:prstGeom>
            <a:noFill/>
            <a:ln w="25400">
              <a:solidFill>
                <a:srgbClr val="33AD91"/>
              </a:solidFill>
              <a:prstDash val="sysDash"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D46734-F3CC-3940-BFC3-9EE86BB4E819}"/>
                </a:ext>
              </a:extLst>
            </p:cNvPr>
            <p:cNvSpPr/>
            <p:nvPr/>
          </p:nvSpPr>
          <p:spPr bwMode="auto">
            <a:xfrm>
              <a:off x="4499066" y="1157837"/>
              <a:ext cx="1083564" cy="311296"/>
            </a:xfrm>
            <a:prstGeom prst="roundRect">
              <a:avLst/>
            </a:prstGeom>
            <a:solidFill>
              <a:srgbClr val="34AD91"/>
            </a:solidFill>
            <a:ln w="9525">
              <a:solidFill>
                <a:srgbClr val="33AD9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37048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750-BBF3-4BB0-B2D5-FDB5A43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Broadcast State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060C06-D957-44A4-BE59-BE05E8F90C28}"/>
              </a:ext>
            </a:extLst>
          </p:cNvPr>
          <p:cNvGrpSpPr/>
          <p:nvPr/>
        </p:nvGrpSpPr>
        <p:grpSpPr>
          <a:xfrm>
            <a:off x="1278000" y="1519200"/>
            <a:ext cx="5385060" cy="3042448"/>
            <a:chOff x="197570" y="1157837"/>
            <a:chExt cx="5385060" cy="3042448"/>
          </a:xfrm>
        </p:grpSpPr>
        <p:sp>
          <p:nvSpPr>
            <p:cNvPr id="8" name="Isosceles Triangle 48">
              <a:extLst>
                <a:ext uri="{FF2B5EF4-FFF2-40B4-BE49-F238E27FC236}">
                  <a16:creationId xmlns:a16="http://schemas.microsoft.com/office/drawing/2014/main" id="{BB55A2B7-9F5C-F346-BE3B-CB6D0A14A9EA}"/>
                </a:ext>
              </a:extLst>
            </p:cNvPr>
            <p:cNvSpPr/>
            <p:nvPr/>
          </p:nvSpPr>
          <p:spPr>
            <a:xfrm>
              <a:off x="1085657" y="1806992"/>
              <a:ext cx="282854" cy="243840"/>
            </a:xfrm>
            <a:prstGeom prst="triangle">
              <a:avLst/>
            </a:prstGeom>
            <a:solidFill>
              <a:srgbClr val="6BC799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Isosceles Triangle 49">
              <a:extLst>
                <a:ext uri="{FF2B5EF4-FFF2-40B4-BE49-F238E27FC236}">
                  <a16:creationId xmlns:a16="http://schemas.microsoft.com/office/drawing/2014/main" id="{DE4EBFB5-052C-E749-B3D1-EDED3876BC68}"/>
                </a:ext>
              </a:extLst>
            </p:cNvPr>
            <p:cNvSpPr/>
            <p:nvPr/>
          </p:nvSpPr>
          <p:spPr>
            <a:xfrm>
              <a:off x="1365058" y="1806992"/>
              <a:ext cx="282854" cy="243840"/>
            </a:xfrm>
            <a:prstGeom prst="triangle">
              <a:avLst/>
            </a:prstGeom>
            <a:solidFill>
              <a:srgbClr val="FFDD56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2899C7-7CCE-4545-AA59-9EF2646DB078}"/>
                </a:ext>
              </a:extLst>
            </p:cNvPr>
            <p:cNvSpPr/>
            <p:nvPr/>
          </p:nvSpPr>
          <p:spPr>
            <a:xfrm>
              <a:off x="845270" y="1806992"/>
              <a:ext cx="243840" cy="243840"/>
            </a:xfrm>
            <a:prstGeom prst="rect">
              <a:avLst/>
            </a:prstGeom>
            <a:solidFill>
              <a:srgbClr val="E68884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12C4630-375B-D048-9ECC-BA015FDF49B7}"/>
                </a:ext>
              </a:extLst>
            </p:cNvPr>
            <p:cNvSpPr/>
            <p:nvPr/>
          </p:nvSpPr>
          <p:spPr bwMode="auto">
            <a:xfrm>
              <a:off x="299902" y="2050832"/>
              <a:ext cx="1460483" cy="304800"/>
            </a:xfrm>
            <a:prstGeom prst="roundRect">
              <a:avLst/>
            </a:prstGeom>
            <a:noFill/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350" dirty="0">
                  <a:solidFill>
                    <a:srgbClr val="2F9D83"/>
                  </a:solidFill>
                </a:rPr>
                <a:t>Stream A</a:t>
              </a:r>
              <a:r>
                <a:rPr lang="en-US" sz="1350" dirty="0"/>
                <a:t>: data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521FF9-63D0-9547-A817-FEC0D3C800A7}"/>
                </a:ext>
              </a:extLst>
            </p:cNvPr>
            <p:cNvSpPr/>
            <p:nvPr/>
          </p:nvSpPr>
          <p:spPr bwMode="auto">
            <a:xfrm>
              <a:off x="4636770" y="157846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F31211-9003-C046-9574-1A1721025601}"/>
                </a:ext>
              </a:extLst>
            </p:cNvPr>
            <p:cNvSpPr/>
            <p:nvPr/>
          </p:nvSpPr>
          <p:spPr bwMode="auto">
            <a:xfrm>
              <a:off x="4636770" y="2477039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9468E-BC9B-0746-B30D-A99DEBB5F214}"/>
                </a:ext>
              </a:extLst>
            </p:cNvPr>
            <p:cNvSpPr/>
            <p:nvPr/>
          </p:nvSpPr>
          <p:spPr bwMode="auto">
            <a:xfrm>
              <a:off x="4636770" y="3375614"/>
              <a:ext cx="685800" cy="685800"/>
            </a:xfrm>
            <a:prstGeom prst="ellipse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8C1C09D-7642-3E4F-A9E9-12501F11696F}"/>
                </a:ext>
              </a:extLst>
            </p:cNvPr>
            <p:cNvCxnSpPr>
              <a:cxnSpLocks/>
              <a:stCxn id="44" idx="3"/>
              <a:endCxn id="45" idx="2"/>
            </p:cNvCxnSpPr>
            <p:nvPr/>
          </p:nvCxnSpPr>
          <p:spPr>
            <a:xfrm>
              <a:off x="2580459" y="1918045"/>
              <a:ext cx="2056312" cy="3320"/>
            </a:xfrm>
            <a:prstGeom prst="straightConnector1">
              <a:avLst/>
            </a:prstGeom>
            <a:ln w="38100">
              <a:solidFill>
                <a:srgbClr val="FFDE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96D180-2B7E-EE49-9FE7-C2B9699692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079" y="1918045"/>
              <a:ext cx="2056312" cy="901895"/>
            </a:xfrm>
            <a:prstGeom prst="straightConnector1">
              <a:avLst/>
            </a:prstGeom>
            <a:ln w="38100">
              <a:solidFill>
                <a:srgbClr val="E78884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3482CF6-DBA2-C449-9AE4-9A6B84B8DE18}"/>
                </a:ext>
              </a:extLst>
            </p:cNvPr>
            <p:cNvCxnSpPr>
              <a:cxnSpLocks/>
              <a:stCxn id="44" idx="3"/>
              <a:endCxn id="47" idx="2"/>
            </p:cNvCxnSpPr>
            <p:nvPr/>
          </p:nvCxnSpPr>
          <p:spPr>
            <a:xfrm>
              <a:off x="2580459" y="1918044"/>
              <a:ext cx="2056312" cy="1800470"/>
            </a:xfrm>
            <a:prstGeom prst="straightConnector1">
              <a:avLst/>
            </a:prstGeom>
            <a:ln w="38100">
              <a:solidFill>
                <a:srgbClr val="6BC799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DB49DA8-AC07-1E43-9D5C-E33C87DD4B77}"/>
                </a:ext>
              </a:extLst>
            </p:cNvPr>
            <p:cNvSpPr/>
            <p:nvPr/>
          </p:nvSpPr>
          <p:spPr bwMode="auto">
            <a:xfrm>
              <a:off x="1894658" y="1762396"/>
              <a:ext cx="685800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 err="1">
                  <a:solidFill>
                    <a:schemeClr val="bg1"/>
                  </a:solidFill>
                </a:rPr>
                <a:t>keyBy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D0EE74F-216B-6149-B2DE-4234EBB704F4}"/>
                </a:ext>
              </a:extLst>
            </p:cNvPr>
            <p:cNvGrpSpPr/>
            <p:nvPr/>
          </p:nvGrpSpPr>
          <p:grpSpPr>
            <a:xfrm>
              <a:off x="4971532" y="1922032"/>
              <a:ext cx="491490" cy="382352"/>
              <a:chOff x="6627952" y="2663782"/>
              <a:chExt cx="655320" cy="509803"/>
            </a:xfrm>
          </p:grpSpPr>
          <p:sp>
            <p:nvSpPr>
              <p:cNvPr id="64" name="Magnetic Disk 63">
                <a:extLst>
                  <a:ext uri="{FF2B5EF4-FFF2-40B4-BE49-F238E27FC236}">
                    <a16:creationId xmlns:a16="http://schemas.microsoft.com/office/drawing/2014/main" id="{FED7A3FD-2C18-2E45-AB41-3A526CC8F389}"/>
                  </a:ext>
                </a:extLst>
              </p:cNvPr>
              <p:cNvSpPr/>
              <p:nvPr/>
            </p:nvSpPr>
            <p:spPr>
              <a:xfrm>
                <a:off x="6627952" y="2663782"/>
                <a:ext cx="655320" cy="509803"/>
              </a:xfrm>
              <a:prstGeom prst="flowChartMagneticDisk">
                <a:avLst/>
              </a:prstGeom>
              <a:solidFill>
                <a:srgbClr val="FFDD56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DDEA50-5CA0-1146-95B5-9F7328EC9584}"/>
                  </a:ext>
                </a:extLst>
              </p:cNvPr>
              <p:cNvSpPr/>
              <p:nvPr/>
            </p:nvSpPr>
            <p:spPr>
              <a:xfrm>
                <a:off x="6867855" y="2902497"/>
                <a:ext cx="198730" cy="172720"/>
              </a:xfrm>
              <a:prstGeom prst="rect">
                <a:avLst/>
              </a:prstGeom>
              <a:solidFill>
                <a:srgbClr val="FFDD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D6D33CA-E35E-FA44-9F92-B50D9E522BB1}"/>
                </a:ext>
              </a:extLst>
            </p:cNvPr>
            <p:cNvSpPr/>
            <p:nvPr/>
          </p:nvSpPr>
          <p:spPr bwMode="auto">
            <a:xfrm>
              <a:off x="1878704" y="3557703"/>
              <a:ext cx="1082613" cy="311296"/>
            </a:xfrm>
            <a:prstGeom prst="roundRect">
              <a:avLst/>
            </a:prstGeom>
            <a:solidFill>
              <a:srgbClr val="34AD91"/>
            </a:solidFill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broadcast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1866A6D-2D49-4A4D-BFE5-8ECF58EB5D47}"/>
                </a:ext>
              </a:extLst>
            </p:cNvPr>
            <p:cNvSpPr/>
            <p:nvPr/>
          </p:nvSpPr>
          <p:spPr bwMode="auto">
            <a:xfrm>
              <a:off x="197570" y="3895485"/>
              <a:ext cx="1546860" cy="304800"/>
            </a:xfrm>
            <a:prstGeom prst="roundRect">
              <a:avLst/>
            </a:prstGeom>
            <a:noFill/>
            <a:ln>
              <a:noFill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350" dirty="0">
                  <a:solidFill>
                    <a:srgbClr val="2F9D83"/>
                  </a:solidFill>
                </a:rPr>
                <a:t>Stream B</a:t>
              </a:r>
              <a:r>
                <a:rPr lang="en-US" sz="1350" dirty="0"/>
                <a:t>: rules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DA0F47-A729-E14F-8703-DC3C0407D282}"/>
                </a:ext>
              </a:extLst>
            </p:cNvPr>
            <p:cNvGrpSpPr/>
            <p:nvPr/>
          </p:nvGrpSpPr>
          <p:grpSpPr>
            <a:xfrm>
              <a:off x="1087818" y="3548038"/>
              <a:ext cx="562469" cy="309347"/>
              <a:chOff x="718904" y="4730718"/>
              <a:chExt cx="749958" cy="412462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70F7CC-8FF3-7D44-AF71-F75512DB9B1A}"/>
                  </a:ext>
                </a:extLst>
              </p:cNvPr>
              <p:cNvSpPr/>
              <p:nvPr/>
            </p:nvSpPr>
            <p:spPr>
              <a:xfrm>
                <a:off x="718904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Isosceles Triangle 16">
                <a:extLst>
                  <a:ext uri="{FF2B5EF4-FFF2-40B4-BE49-F238E27FC236}">
                    <a16:creationId xmlns:a16="http://schemas.microsoft.com/office/drawing/2014/main" id="{20137DB2-24D0-A445-BECF-E817A487AF04}"/>
                  </a:ext>
                </a:extLst>
              </p:cNvPr>
              <p:cNvSpPr/>
              <p:nvPr/>
            </p:nvSpPr>
            <p:spPr>
              <a:xfrm>
                <a:off x="1071403" y="477741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C256BCD-412D-9D4F-AB2E-8136355A57D7}"/>
                  </a:ext>
                </a:extLst>
              </p:cNvPr>
              <p:cNvSpPr/>
              <p:nvPr/>
            </p:nvSpPr>
            <p:spPr>
              <a:xfrm>
                <a:off x="747956" y="4777419"/>
                <a:ext cx="325120" cy="3251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34AD9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243F65-3BEE-0B4D-9B0F-C5052DD8969E}"/>
                </a:ext>
              </a:extLst>
            </p:cNvPr>
            <p:cNvGrpSpPr/>
            <p:nvPr/>
          </p:nvGrpSpPr>
          <p:grpSpPr>
            <a:xfrm>
              <a:off x="2961318" y="2819940"/>
              <a:ext cx="1675453" cy="898574"/>
              <a:chOff x="3948423" y="3759919"/>
              <a:chExt cx="2233937" cy="119809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B1AA53-0DB2-F54A-8EEC-3599D527302C}"/>
                  </a:ext>
                </a:extLst>
              </p:cNvPr>
              <p:cNvCxnSpPr>
                <a:stCxn id="43" idx="3"/>
                <a:endCxn id="47" idx="2"/>
              </p:cNvCxnSpPr>
              <p:nvPr/>
            </p:nvCxnSpPr>
            <p:spPr>
              <a:xfrm>
                <a:off x="3948423" y="4951134"/>
                <a:ext cx="2233937" cy="6884"/>
              </a:xfrm>
              <a:prstGeom prst="straightConnector1">
                <a:avLst/>
              </a:prstGeom>
              <a:ln w="38100">
                <a:solidFill>
                  <a:srgbClr val="33AD91">
                    <a:alpha val="2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ED177DD-71FA-2549-B051-7605AE6C73F7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V="1">
                <a:off x="4622800" y="3759919"/>
                <a:ext cx="1559560" cy="1198099"/>
              </a:xfrm>
              <a:prstGeom prst="straightConnector1">
                <a:avLst/>
              </a:prstGeom>
              <a:ln w="38100">
                <a:solidFill>
                  <a:srgbClr val="33AD91">
                    <a:alpha val="2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91FDCFC-5FBB-5B40-B6A1-1CD76ED2D473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3474906" y="1921364"/>
              <a:ext cx="1161865" cy="1781348"/>
            </a:xfrm>
            <a:prstGeom prst="straightConnector1">
              <a:avLst/>
            </a:prstGeom>
            <a:ln w="38100">
              <a:solidFill>
                <a:srgbClr val="33AD91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agnetic Disk 69">
              <a:extLst>
                <a:ext uri="{FF2B5EF4-FFF2-40B4-BE49-F238E27FC236}">
                  <a16:creationId xmlns:a16="http://schemas.microsoft.com/office/drawing/2014/main" id="{DCD9AF35-AE2B-7E48-9ABA-1EAC376CD2A4}"/>
                </a:ext>
              </a:extLst>
            </p:cNvPr>
            <p:cNvSpPr/>
            <p:nvPr/>
          </p:nvSpPr>
          <p:spPr>
            <a:xfrm>
              <a:off x="4970964" y="1500317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Magnetic Disk 70">
              <a:extLst>
                <a:ext uri="{FF2B5EF4-FFF2-40B4-BE49-F238E27FC236}">
                  <a16:creationId xmlns:a16="http://schemas.microsoft.com/office/drawing/2014/main" id="{3BD9B19C-DA43-2F46-B770-4BFE3305B4E5}"/>
                </a:ext>
              </a:extLst>
            </p:cNvPr>
            <p:cNvSpPr/>
            <p:nvPr/>
          </p:nvSpPr>
          <p:spPr>
            <a:xfrm>
              <a:off x="4970964" y="2407903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Magnetic Disk 71">
              <a:extLst>
                <a:ext uri="{FF2B5EF4-FFF2-40B4-BE49-F238E27FC236}">
                  <a16:creationId xmlns:a16="http://schemas.microsoft.com/office/drawing/2014/main" id="{19409A85-65D7-7D48-9703-AAB55FDDEFAA}"/>
                </a:ext>
              </a:extLst>
            </p:cNvPr>
            <p:cNvSpPr/>
            <p:nvPr/>
          </p:nvSpPr>
          <p:spPr>
            <a:xfrm>
              <a:off x="4970964" y="3305486"/>
              <a:ext cx="491490" cy="38235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415D3DB-859C-504B-9ECF-2BD4BDB84AF1}"/>
                </a:ext>
              </a:extLst>
            </p:cNvPr>
            <p:cNvGrpSpPr/>
            <p:nvPr/>
          </p:nvGrpSpPr>
          <p:grpSpPr>
            <a:xfrm>
              <a:off x="5030437" y="3469154"/>
              <a:ext cx="383722" cy="192093"/>
              <a:chOff x="1581076" y="4730718"/>
              <a:chExt cx="749958" cy="41246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55539E-1006-944E-A039-8471D4BCB6FA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" name="Isosceles Triangle 16">
                <a:extLst>
                  <a:ext uri="{FF2B5EF4-FFF2-40B4-BE49-F238E27FC236}">
                    <a16:creationId xmlns:a16="http://schemas.microsoft.com/office/drawing/2014/main" id="{F4843D34-8DFA-E547-AF66-22F84010C13A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3CC6F43-3242-474E-BC59-BE162DFC0235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1D0043D-FA6E-894E-BD96-748C5E26318F}"/>
                </a:ext>
              </a:extLst>
            </p:cNvPr>
            <p:cNvGrpSpPr/>
            <p:nvPr/>
          </p:nvGrpSpPr>
          <p:grpSpPr>
            <a:xfrm>
              <a:off x="5045908" y="2563588"/>
              <a:ext cx="383722" cy="192093"/>
              <a:chOff x="1581076" y="4730718"/>
              <a:chExt cx="749958" cy="41246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E213136-4BE8-DF45-8F77-1E3F5464A182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Isosceles Triangle 16">
                <a:extLst>
                  <a:ext uri="{FF2B5EF4-FFF2-40B4-BE49-F238E27FC236}">
                    <a16:creationId xmlns:a16="http://schemas.microsoft.com/office/drawing/2014/main" id="{16D025F9-5DF9-2347-A006-EF188D1AE549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477C88-B5E5-8C4E-91BC-7866B4EB67E4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34F193-A861-D242-847F-5D329F126E6A}"/>
                </a:ext>
              </a:extLst>
            </p:cNvPr>
            <p:cNvGrpSpPr/>
            <p:nvPr/>
          </p:nvGrpSpPr>
          <p:grpSpPr>
            <a:xfrm>
              <a:off x="5024848" y="1646407"/>
              <a:ext cx="383722" cy="192093"/>
              <a:chOff x="1581076" y="4730718"/>
              <a:chExt cx="749958" cy="41246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D6324AC-B12F-5C41-9914-499741E99A4B}"/>
                  </a:ext>
                </a:extLst>
              </p:cNvPr>
              <p:cNvSpPr/>
              <p:nvPr/>
            </p:nvSpPr>
            <p:spPr>
              <a:xfrm>
                <a:off x="1581076" y="4730718"/>
                <a:ext cx="749958" cy="4124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" name="Isosceles Triangle 16">
                <a:extLst>
                  <a:ext uri="{FF2B5EF4-FFF2-40B4-BE49-F238E27FC236}">
                    <a16:creationId xmlns:a16="http://schemas.microsoft.com/office/drawing/2014/main" id="{E925025F-A4AB-284E-8BFA-40BFCA2FF981}"/>
                  </a:ext>
                </a:extLst>
              </p:cNvPr>
              <p:cNvSpPr/>
              <p:nvPr/>
            </p:nvSpPr>
            <p:spPr>
              <a:xfrm>
                <a:off x="1604027" y="4774389"/>
                <a:ext cx="377139" cy="32512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6BC2FF-8F88-0B42-AD7C-A7AC00BE30DE}"/>
                  </a:ext>
                </a:extLst>
              </p:cNvPr>
              <p:cNvSpPr/>
              <p:nvPr/>
            </p:nvSpPr>
            <p:spPr>
              <a:xfrm>
                <a:off x="1997216" y="4785456"/>
                <a:ext cx="300707" cy="3029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88730A-778D-F84F-B6B0-3995FD582D45}"/>
                </a:ext>
              </a:extLst>
            </p:cNvPr>
            <p:cNvGrpSpPr/>
            <p:nvPr/>
          </p:nvGrpSpPr>
          <p:grpSpPr>
            <a:xfrm>
              <a:off x="4971532" y="2820232"/>
              <a:ext cx="491490" cy="382352"/>
              <a:chOff x="7787058" y="3688139"/>
              <a:chExt cx="655320" cy="509803"/>
            </a:xfrm>
          </p:grpSpPr>
          <p:sp>
            <p:nvSpPr>
              <p:cNvPr id="107" name="Magnetic Disk 106">
                <a:extLst>
                  <a:ext uri="{FF2B5EF4-FFF2-40B4-BE49-F238E27FC236}">
                    <a16:creationId xmlns:a16="http://schemas.microsoft.com/office/drawing/2014/main" id="{30B0AE74-4148-4D47-B33D-C51F026A62BA}"/>
                  </a:ext>
                </a:extLst>
              </p:cNvPr>
              <p:cNvSpPr/>
              <p:nvPr/>
            </p:nvSpPr>
            <p:spPr>
              <a:xfrm>
                <a:off x="7787058" y="3688139"/>
                <a:ext cx="655320" cy="509803"/>
              </a:xfrm>
              <a:prstGeom prst="flowChartMagneticDisk">
                <a:avLst/>
              </a:prstGeom>
              <a:solidFill>
                <a:srgbClr val="E7888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Isosceles Triangle 16">
                <a:extLst>
                  <a:ext uri="{FF2B5EF4-FFF2-40B4-BE49-F238E27FC236}">
                    <a16:creationId xmlns:a16="http://schemas.microsoft.com/office/drawing/2014/main" id="{4B087F3E-67A2-9045-8E83-690EDCD84044}"/>
                  </a:ext>
                </a:extLst>
              </p:cNvPr>
              <p:cNvSpPr/>
              <p:nvPr/>
            </p:nvSpPr>
            <p:spPr>
              <a:xfrm>
                <a:off x="8002348" y="3923783"/>
                <a:ext cx="224739" cy="197375"/>
              </a:xfrm>
              <a:prstGeom prst="triangle">
                <a:avLst/>
              </a:prstGeom>
              <a:solidFill>
                <a:srgbClr val="E688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6AD276-C82C-5C46-8A65-ABF72B0D3C3D}"/>
                </a:ext>
              </a:extLst>
            </p:cNvPr>
            <p:cNvGrpSpPr/>
            <p:nvPr/>
          </p:nvGrpSpPr>
          <p:grpSpPr>
            <a:xfrm>
              <a:off x="4971532" y="3718514"/>
              <a:ext cx="491490" cy="382352"/>
              <a:chOff x="7787057" y="4753599"/>
              <a:chExt cx="655320" cy="509803"/>
            </a:xfrm>
          </p:grpSpPr>
          <p:sp>
            <p:nvSpPr>
              <p:cNvPr id="110" name="Magnetic Disk 109">
                <a:extLst>
                  <a:ext uri="{FF2B5EF4-FFF2-40B4-BE49-F238E27FC236}">
                    <a16:creationId xmlns:a16="http://schemas.microsoft.com/office/drawing/2014/main" id="{A1BCD73A-8183-F04C-8C30-F169AB940EA2}"/>
                  </a:ext>
                </a:extLst>
              </p:cNvPr>
              <p:cNvSpPr/>
              <p:nvPr/>
            </p:nvSpPr>
            <p:spPr>
              <a:xfrm>
                <a:off x="7787057" y="4753599"/>
                <a:ext cx="655320" cy="509803"/>
              </a:xfrm>
              <a:prstGeom prst="flowChartMagneticDisk">
                <a:avLst/>
              </a:prstGeom>
              <a:solidFill>
                <a:srgbClr val="6BC79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7E8961F-244E-E849-8923-E7E4C7BB2A9E}"/>
                  </a:ext>
                </a:extLst>
              </p:cNvPr>
              <p:cNvSpPr/>
              <p:nvPr/>
            </p:nvSpPr>
            <p:spPr>
              <a:xfrm>
                <a:off x="8034179" y="5007423"/>
                <a:ext cx="172720" cy="172720"/>
              </a:xfrm>
              <a:prstGeom prst="rect">
                <a:avLst/>
              </a:prstGeom>
              <a:solidFill>
                <a:srgbClr val="6BC7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B194B8F-9D32-1649-9337-F7624280FCE5}"/>
                </a:ext>
              </a:extLst>
            </p:cNvPr>
            <p:cNvSpPr/>
            <p:nvPr/>
          </p:nvSpPr>
          <p:spPr bwMode="auto">
            <a:xfrm>
              <a:off x="4503162" y="1219200"/>
              <a:ext cx="1074420" cy="2981085"/>
            </a:xfrm>
            <a:prstGeom prst="roundRect">
              <a:avLst/>
            </a:prstGeom>
            <a:noFill/>
            <a:ln w="25400">
              <a:solidFill>
                <a:srgbClr val="33AD91">
                  <a:alpha val="20000"/>
                </a:srgbClr>
              </a:solidFill>
              <a:prstDash val="sysDash"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D46734-F3CC-3940-BFC3-9EE86BB4E819}"/>
                </a:ext>
              </a:extLst>
            </p:cNvPr>
            <p:cNvSpPr/>
            <p:nvPr/>
          </p:nvSpPr>
          <p:spPr bwMode="auto">
            <a:xfrm>
              <a:off x="4499066" y="1157837"/>
              <a:ext cx="1083564" cy="311296"/>
            </a:xfrm>
            <a:prstGeom prst="roundRect">
              <a:avLst/>
            </a:prstGeom>
            <a:solidFill>
              <a:srgbClr val="34AD91"/>
            </a:solidFill>
            <a:ln w="9525">
              <a:solidFill>
                <a:srgbClr val="33AD91">
                  <a:alpha val="20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connect</a:t>
              </a:r>
            </a:p>
          </p:txBody>
        </p:sp>
        <p:sp>
          <p:nvSpPr>
            <p:cNvPr id="65" name="Isosceles Triangle 49">
              <a:extLst>
                <a:ext uri="{FF2B5EF4-FFF2-40B4-BE49-F238E27FC236}">
                  <a16:creationId xmlns:a16="http://schemas.microsoft.com/office/drawing/2014/main" id="{25650C4B-42C3-2349-BFC3-AF2A9EFAB4C6}"/>
                </a:ext>
              </a:extLst>
            </p:cNvPr>
            <p:cNvSpPr/>
            <p:nvPr/>
          </p:nvSpPr>
          <p:spPr>
            <a:xfrm>
              <a:off x="3400384" y="1578464"/>
              <a:ext cx="282854" cy="243840"/>
            </a:xfrm>
            <a:prstGeom prst="triangle">
              <a:avLst/>
            </a:prstGeom>
            <a:solidFill>
              <a:srgbClr val="FFDD56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3071220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9EC3-B2DC-44C9-8744-DD304757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Broadcast State Wrap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B36F8-781A-42C4-BDB0-A61ED37FD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Partition elements by key</a:t>
            </a:r>
          </a:p>
          <a:p>
            <a:r>
              <a:rPr lang="en-US" dirty="0">
                <a:solidFill>
                  <a:schemeClr val="tx2"/>
                </a:solidFill>
              </a:rPr>
              <a:t>State associated to a key</a:t>
            </a:r>
          </a:p>
          <a:p>
            <a:r>
              <a:rPr lang="en-US" dirty="0"/>
              <a:t>Broadcast elements</a:t>
            </a:r>
          </a:p>
          <a:p>
            <a:r>
              <a:rPr lang="en-US" dirty="0"/>
              <a:t>State to store the broadcasted elements</a:t>
            </a:r>
          </a:p>
          <a:p>
            <a:pPr lvl="1"/>
            <a:r>
              <a:rPr lang="en-US" dirty="0"/>
              <a:t>Non-keyed</a:t>
            </a:r>
          </a:p>
          <a:p>
            <a:pPr lvl="1"/>
            <a:r>
              <a:rPr lang="en-US" dirty="0"/>
              <a:t>Identical on all tasks even after restoring/rescaling</a:t>
            </a:r>
          </a:p>
          <a:p>
            <a:r>
              <a:rPr lang="en-US" dirty="0"/>
              <a:t>Ability to connect the two streams and react to incoming elements</a:t>
            </a:r>
          </a:p>
          <a:p>
            <a:pPr lvl="1"/>
            <a:r>
              <a:rPr lang="en-US" dirty="0"/>
              <a:t>Connect keyed with non-keyed stream</a:t>
            </a:r>
          </a:p>
          <a:p>
            <a:pPr lvl="1"/>
            <a:r>
              <a:rPr lang="en-US" dirty="0"/>
              <a:t>Have access to respective states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146F3-3FEE-4389-8ADE-6E9426BB5898}"/>
              </a:ext>
            </a:extLst>
          </p:cNvPr>
          <p:cNvSpPr/>
          <p:nvPr/>
        </p:nvSpPr>
        <p:spPr>
          <a:xfrm>
            <a:off x="216877" y="4783622"/>
            <a:ext cx="8710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venir Next"/>
                <a:hlinkClick r:id="rId2"/>
              </a:rPr>
              <a:t>https://ci.apache.org/projects/flink/flink-docs-release-1.5/dev/stream/state/broadcast_state.html</a:t>
            </a:r>
            <a:endParaRPr lang="en-DE" sz="1400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85061167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Network Stack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A8EA2E-D7E1-4494-9D89-0F2719ADA8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154179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Flink Data Transport (logical)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352043">
              <a:defRPr sz="3387"/>
            </a:lvl1pPr>
          </a:lstStyle>
          <a:p>
            <a:r>
              <a:rPr lang="en-GB"/>
              <a:t>Flink Data Transport (logical)</a:t>
            </a:r>
            <a:endParaRPr lang="en-GB" dirty="0"/>
          </a:p>
        </p:txBody>
      </p:sp>
      <p:sp>
        <p:nvSpPr>
          <p:cNvPr id="1942" name="Subtask output…"/>
          <p:cNvSpPr txBox="1">
            <a:spLocks noGrp="1"/>
          </p:cNvSpPr>
          <p:nvPr>
            <p:ph type="body" sz="half" idx="1"/>
          </p:nvPr>
        </p:nvSpPr>
        <p:spPr>
          <a:xfrm>
            <a:off x="4864567" y="1362392"/>
            <a:ext cx="4038600" cy="3575119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Subtask output</a:t>
            </a:r>
          </a:p>
          <a:p>
            <a:pPr lvl="1"/>
            <a:r>
              <a:rPr lang="en-GB" sz="1600" dirty="0"/>
              <a:t>pipelined-bounded</a:t>
            </a:r>
          </a:p>
          <a:p>
            <a:pPr lvl="1"/>
            <a:r>
              <a:rPr lang="en-GB" sz="1600" dirty="0"/>
              <a:t>pipelined-unbounded</a:t>
            </a:r>
          </a:p>
          <a:p>
            <a:pPr lvl="1"/>
            <a:r>
              <a:rPr lang="en-GB" sz="1600" dirty="0"/>
              <a:t>Blocking</a:t>
            </a:r>
          </a:p>
          <a:p>
            <a:pPr lvl="1"/>
            <a:endParaRPr lang="en-GB" sz="1000" dirty="0"/>
          </a:p>
          <a:p>
            <a:r>
              <a:rPr lang="en-GB" sz="1600" dirty="0"/>
              <a:t>Scheduling type</a:t>
            </a:r>
          </a:p>
          <a:p>
            <a:pPr lvl="1"/>
            <a:r>
              <a:rPr lang="en-GB" sz="1600" dirty="0"/>
              <a:t>all at once</a:t>
            </a:r>
          </a:p>
          <a:p>
            <a:pPr lvl="1"/>
            <a:r>
              <a:rPr lang="en-GB" sz="1600" dirty="0"/>
              <a:t>next stage on complete output</a:t>
            </a:r>
          </a:p>
          <a:p>
            <a:pPr lvl="1"/>
            <a:r>
              <a:rPr lang="en-GB" sz="1600" dirty="0"/>
              <a:t>next stage on first output</a:t>
            </a:r>
          </a:p>
          <a:p>
            <a:pPr lvl="1"/>
            <a:endParaRPr lang="en-GB" sz="900" dirty="0"/>
          </a:p>
          <a:p>
            <a:r>
              <a:rPr lang="en-GB" sz="1600" dirty="0"/>
              <a:t>Transport</a:t>
            </a:r>
          </a:p>
          <a:p>
            <a:pPr lvl="1"/>
            <a:r>
              <a:rPr lang="en-GB" sz="1600" dirty="0"/>
              <a:t>high throughput via buffers</a:t>
            </a:r>
          </a:p>
          <a:p>
            <a:pPr lvl="1"/>
            <a:r>
              <a:rPr lang="en-GB" sz="1600" dirty="0"/>
              <a:t>low latency via buffer timeout</a:t>
            </a:r>
          </a:p>
        </p:txBody>
      </p:sp>
      <p:grpSp>
        <p:nvGrpSpPr>
          <p:cNvPr id="1935" name="Shape 1218"/>
          <p:cNvGrpSpPr/>
          <p:nvPr/>
        </p:nvGrpSpPr>
        <p:grpSpPr>
          <a:xfrm>
            <a:off x="754831" y="1712168"/>
            <a:ext cx="3524603" cy="2585078"/>
            <a:chOff x="0" y="0"/>
            <a:chExt cx="3524602" cy="2585077"/>
          </a:xfrm>
        </p:grpSpPr>
        <p:sp>
          <p:nvSpPr>
            <p:cNvPr id="1927" name="Shape 1219"/>
            <p:cNvSpPr/>
            <p:nvPr/>
          </p:nvSpPr>
          <p:spPr>
            <a:xfrm>
              <a:off x="-1" y="0"/>
              <a:ext cx="1129259" cy="1129258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28" name="Shape 1220"/>
            <p:cNvSpPr/>
            <p:nvPr/>
          </p:nvSpPr>
          <p:spPr>
            <a:xfrm>
              <a:off x="1225880" y="415746"/>
              <a:ext cx="1034743" cy="2975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29" name="Shape 1221"/>
            <p:cNvSpPr/>
            <p:nvPr/>
          </p:nvSpPr>
          <p:spPr>
            <a:xfrm>
              <a:off x="2395346" y="0"/>
              <a:ext cx="1129257" cy="1129258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30" name="Shape 1222"/>
            <p:cNvSpPr/>
            <p:nvPr/>
          </p:nvSpPr>
          <p:spPr>
            <a:xfrm>
              <a:off x="-1" y="1455819"/>
              <a:ext cx="1129259" cy="1129259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31" name="Shape 1223"/>
            <p:cNvSpPr/>
            <p:nvPr/>
          </p:nvSpPr>
          <p:spPr>
            <a:xfrm>
              <a:off x="1225880" y="1871563"/>
              <a:ext cx="1034743" cy="29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32" name="Shape 1224"/>
            <p:cNvSpPr/>
            <p:nvPr/>
          </p:nvSpPr>
          <p:spPr>
            <a:xfrm>
              <a:off x="2395346" y="1455819"/>
              <a:ext cx="1129257" cy="1129259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33" name="Shape 1225"/>
            <p:cNvSpPr/>
            <p:nvPr/>
          </p:nvSpPr>
          <p:spPr>
            <a:xfrm rot="2061682">
              <a:off x="1043045" y="1156764"/>
              <a:ext cx="1380746" cy="3417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934" name="Shape 1226"/>
            <p:cNvSpPr/>
            <p:nvPr/>
          </p:nvSpPr>
          <p:spPr>
            <a:xfrm rot="8738319" flipH="1">
              <a:off x="1031248" y="1168582"/>
              <a:ext cx="1380746" cy="3417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936" name="Subtask 1"/>
          <p:cNvSpPr txBox="1"/>
          <p:nvPr/>
        </p:nvSpPr>
        <p:spPr>
          <a:xfrm>
            <a:off x="798827" y="2105703"/>
            <a:ext cx="1073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Subtask 1</a:t>
            </a:r>
          </a:p>
        </p:txBody>
      </p:sp>
      <p:sp>
        <p:nvSpPr>
          <p:cNvPr id="1937" name="Subtask 2"/>
          <p:cNvSpPr txBox="1"/>
          <p:nvPr/>
        </p:nvSpPr>
        <p:spPr>
          <a:xfrm>
            <a:off x="786127" y="3578903"/>
            <a:ext cx="1073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Subtask 2</a:t>
            </a:r>
          </a:p>
        </p:txBody>
      </p:sp>
      <p:sp>
        <p:nvSpPr>
          <p:cNvPr id="1938" name="Subtask 3"/>
          <p:cNvSpPr txBox="1"/>
          <p:nvPr/>
        </p:nvSpPr>
        <p:spPr>
          <a:xfrm>
            <a:off x="3186427" y="2105703"/>
            <a:ext cx="1073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Subtask 3</a:t>
            </a:r>
          </a:p>
        </p:txBody>
      </p:sp>
      <p:sp>
        <p:nvSpPr>
          <p:cNvPr id="1939" name="Subtask 4"/>
          <p:cNvSpPr txBox="1"/>
          <p:nvPr/>
        </p:nvSpPr>
        <p:spPr>
          <a:xfrm>
            <a:off x="3173727" y="3578903"/>
            <a:ext cx="1073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Subtask 4</a:t>
            </a:r>
          </a:p>
        </p:txBody>
      </p:sp>
      <p:sp>
        <p:nvSpPr>
          <p:cNvPr id="1940" name="Linie"/>
          <p:cNvSpPr/>
          <p:nvPr/>
        </p:nvSpPr>
        <p:spPr>
          <a:xfrm flipH="1">
            <a:off x="2065965" y="1752482"/>
            <a:ext cx="249534" cy="476444"/>
          </a:xfrm>
          <a:prstGeom prst="line">
            <a:avLst/>
          </a:prstGeom>
          <a:ln w="12700">
            <a:solidFill>
              <a:srgbClr val="00000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1" name="Stream Partition"/>
          <p:cNvSpPr txBox="1"/>
          <p:nvPr/>
        </p:nvSpPr>
        <p:spPr>
          <a:xfrm>
            <a:off x="1731596" y="1416033"/>
            <a:ext cx="17819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Stream Partition</a:t>
            </a:r>
          </a:p>
        </p:txBody>
      </p:sp>
      <p:sp>
        <p:nvSpPr>
          <p:cNvPr id="1943" name="Abstraction over:"/>
          <p:cNvSpPr txBox="1"/>
          <p:nvPr/>
        </p:nvSpPr>
        <p:spPr>
          <a:xfrm>
            <a:off x="4868495" y="984233"/>
            <a:ext cx="187601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Abstraction over:</a:t>
            </a:r>
          </a:p>
        </p:txBody>
      </p:sp>
    </p:spTree>
    <p:extLst>
      <p:ext uri="{BB962C8B-B14F-4D97-AF65-F5344CB8AC3E}">
        <p14:creationId xmlns:p14="http://schemas.microsoft.com/office/powerpoint/2010/main" val="12138485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What is Apache </a:t>
            </a:r>
            <a:r>
              <a:rPr lang="en-GB" dirty="0" err="1"/>
              <a:t>Flink</a:t>
            </a:r>
            <a:r>
              <a:rPr lang="en-GB" dirty="0"/>
              <a:t>?</a:t>
            </a:r>
            <a:endParaRPr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Flink Data Transport (physical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sz="4000" dirty="0" err="1"/>
              <a:t>Flink</a:t>
            </a:r>
            <a:r>
              <a:rPr sz="4000" dirty="0"/>
              <a:t> Data Transport (physical)</a:t>
            </a:r>
          </a:p>
        </p:txBody>
      </p:sp>
      <p:sp>
        <p:nvSpPr>
          <p:cNvPr id="1947" name="Rechteck"/>
          <p:cNvSpPr/>
          <p:nvPr/>
        </p:nvSpPr>
        <p:spPr>
          <a:xfrm>
            <a:off x="4473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8" name="Rechteck"/>
          <p:cNvSpPr/>
          <p:nvPr/>
        </p:nvSpPr>
        <p:spPr>
          <a:xfrm>
            <a:off x="654409" y="1494512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9" name="Rechteck"/>
          <p:cNvSpPr/>
          <p:nvPr/>
        </p:nvSpPr>
        <p:spPr>
          <a:xfrm>
            <a:off x="654409" y="3160263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0" name="Rechteck"/>
          <p:cNvSpPr/>
          <p:nvPr/>
        </p:nvSpPr>
        <p:spPr>
          <a:xfrm>
            <a:off x="51844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1" name="Rechteck"/>
          <p:cNvSpPr/>
          <p:nvPr/>
        </p:nvSpPr>
        <p:spPr>
          <a:xfrm>
            <a:off x="5580676" y="1494512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2" name="Rechteck"/>
          <p:cNvSpPr/>
          <p:nvPr/>
        </p:nvSpPr>
        <p:spPr>
          <a:xfrm>
            <a:off x="5580676" y="3160263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3" name="Rechteck"/>
          <p:cNvSpPr/>
          <p:nvPr/>
        </p:nvSpPr>
        <p:spPr>
          <a:xfrm>
            <a:off x="3504053" y="2800350"/>
            <a:ext cx="1745090" cy="54504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4" name="Rechteck"/>
          <p:cNvSpPr/>
          <p:nvPr/>
        </p:nvSpPr>
        <p:spPr>
          <a:xfrm>
            <a:off x="1770955" y="2659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5" name="Rechteck"/>
          <p:cNvSpPr/>
          <p:nvPr/>
        </p:nvSpPr>
        <p:spPr>
          <a:xfrm>
            <a:off x="1770955" y="3231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6" name="Rechteck"/>
          <p:cNvSpPr/>
          <p:nvPr/>
        </p:nvSpPr>
        <p:spPr>
          <a:xfrm>
            <a:off x="5719604" y="32314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7" name="Rechteck"/>
          <p:cNvSpPr/>
          <p:nvPr/>
        </p:nvSpPr>
        <p:spPr>
          <a:xfrm>
            <a:off x="5719604" y="26599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8" name="Quadrat"/>
          <p:cNvSpPr/>
          <p:nvPr/>
        </p:nvSpPr>
        <p:spPr>
          <a:xfrm>
            <a:off x="25253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9" name="Quadrat"/>
          <p:cNvSpPr/>
          <p:nvPr/>
        </p:nvSpPr>
        <p:spPr>
          <a:xfrm>
            <a:off x="27666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0" name="Quadrat"/>
          <p:cNvSpPr/>
          <p:nvPr/>
        </p:nvSpPr>
        <p:spPr>
          <a:xfrm>
            <a:off x="2804783" y="32843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1" name="Quadrat"/>
          <p:cNvSpPr/>
          <p:nvPr/>
        </p:nvSpPr>
        <p:spPr>
          <a:xfrm>
            <a:off x="3668383" y="29922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2" name="Quadrat"/>
          <p:cNvSpPr/>
          <p:nvPr/>
        </p:nvSpPr>
        <p:spPr>
          <a:xfrm>
            <a:off x="3922383" y="29922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3" name="Quadrat"/>
          <p:cNvSpPr/>
          <p:nvPr/>
        </p:nvSpPr>
        <p:spPr>
          <a:xfrm>
            <a:off x="4176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4" name="Quadrat"/>
          <p:cNvSpPr/>
          <p:nvPr/>
        </p:nvSpPr>
        <p:spPr>
          <a:xfrm>
            <a:off x="4430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5" name="Quadrat"/>
          <p:cNvSpPr/>
          <p:nvPr/>
        </p:nvSpPr>
        <p:spPr>
          <a:xfrm>
            <a:off x="4684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6" name="Quadrat"/>
          <p:cNvSpPr/>
          <p:nvPr/>
        </p:nvSpPr>
        <p:spPr>
          <a:xfrm>
            <a:off x="4938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7" name="Linie"/>
          <p:cNvSpPr/>
          <p:nvPr/>
        </p:nvSpPr>
        <p:spPr>
          <a:xfrm>
            <a:off x="2978195" y="2808693"/>
            <a:ext cx="613048" cy="19293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68" name="Linie"/>
          <p:cNvSpPr/>
          <p:nvPr/>
        </p:nvSpPr>
        <p:spPr>
          <a:xfrm flipV="1">
            <a:off x="2982227" y="3169358"/>
            <a:ext cx="609016" cy="21774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69" name="Rechteck"/>
          <p:cNvSpPr/>
          <p:nvPr/>
        </p:nvSpPr>
        <p:spPr>
          <a:xfrm>
            <a:off x="1770955" y="2278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0" name="Quadrat"/>
          <p:cNvSpPr/>
          <p:nvPr/>
        </p:nvSpPr>
        <p:spPr>
          <a:xfrm>
            <a:off x="25507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1" name="Quadrat"/>
          <p:cNvSpPr/>
          <p:nvPr/>
        </p:nvSpPr>
        <p:spPr>
          <a:xfrm>
            <a:off x="27793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2" name="Rechteck"/>
          <p:cNvSpPr/>
          <p:nvPr/>
        </p:nvSpPr>
        <p:spPr>
          <a:xfrm>
            <a:off x="1770955" y="3612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3" name="Quadrat"/>
          <p:cNvSpPr/>
          <p:nvPr/>
        </p:nvSpPr>
        <p:spPr>
          <a:xfrm>
            <a:off x="28047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4" name="Quadrat"/>
          <p:cNvSpPr/>
          <p:nvPr/>
        </p:nvSpPr>
        <p:spPr>
          <a:xfrm>
            <a:off x="25634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5" name="Rechteck"/>
          <p:cNvSpPr/>
          <p:nvPr/>
        </p:nvSpPr>
        <p:spPr>
          <a:xfrm>
            <a:off x="5719604" y="22789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6" name="Rechteck"/>
          <p:cNvSpPr/>
          <p:nvPr/>
        </p:nvSpPr>
        <p:spPr>
          <a:xfrm>
            <a:off x="5719604" y="36124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7" name="Task Manager 1"/>
          <p:cNvSpPr txBox="1"/>
          <p:nvPr/>
        </p:nvSpPr>
        <p:spPr>
          <a:xfrm>
            <a:off x="521397" y="1141930"/>
            <a:ext cx="15551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1</a:t>
            </a:r>
          </a:p>
        </p:txBody>
      </p:sp>
      <p:sp>
        <p:nvSpPr>
          <p:cNvPr id="1978" name="Task Manager 2"/>
          <p:cNvSpPr txBox="1"/>
          <p:nvPr/>
        </p:nvSpPr>
        <p:spPr>
          <a:xfrm>
            <a:off x="6693597" y="1141930"/>
            <a:ext cx="15551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2</a:t>
            </a:r>
          </a:p>
        </p:txBody>
      </p:sp>
      <p:sp>
        <p:nvSpPr>
          <p:cNvPr id="1979" name="Subtask 1"/>
          <p:cNvSpPr txBox="1"/>
          <p:nvPr/>
        </p:nvSpPr>
        <p:spPr>
          <a:xfrm>
            <a:off x="6661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1</a:t>
            </a:r>
          </a:p>
        </p:txBody>
      </p:sp>
      <p:sp>
        <p:nvSpPr>
          <p:cNvPr id="1980" name="Subtask 2"/>
          <p:cNvSpPr txBox="1"/>
          <p:nvPr/>
        </p:nvSpPr>
        <p:spPr>
          <a:xfrm>
            <a:off x="6661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2</a:t>
            </a:r>
          </a:p>
        </p:txBody>
      </p:sp>
      <p:sp>
        <p:nvSpPr>
          <p:cNvPr id="1981" name="Subtask 3"/>
          <p:cNvSpPr txBox="1"/>
          <p:nvPr/>
        </p:nvSpPr>
        <p:spPr>
          <a:xfrm>
            <a:off x="70923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3</a:t>
            </a:r>
          </a:p>
        </p:txBody>
      </p:sp>
      <p:sp>
        <p:nvSpPr>
          <p:cNvPr id="1982" name="Subtask 4"/>
          <p:cNvSpPr txBox="1"/>
          <p:nvPr/>
        </p:nvSpPr>
        <p:spPr>
          <a:xfrm>
            <a:off x="70923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4</a:t>
            </a:r>
          </a:p>
        </p:txBody>
      </p:sp>
      <p:sp>
        <p:nvSpPr>
          <p:cNvPr id="1983" name="TCP Connection"/>
          <p:cNvSpPr txBox="1"/>
          <p:nvPr/>
        </p:nvSpPr>
        <p:spPr>
          <a:xfrm>
            <a:off x="3566282" y="2418079"/>
            <a:ext cx="16082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TCP Connection</a:t>
            </a:r>
          </a:p>
        </p:txBody>
      </p:sp>
      <p:sp>
        <p:nvSpPr>
          <p:cNvPr id="1984" name="Quadrat"/>
          <p:cNvSpPr/>
          <p:nvPr/>
        </p:nvSpPr>
        <p:spPr>
          <a:xfrm>
            <a:off x="58019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5" name="Quadrat"/>
          <p:cNvSpPr/>
          <p:nvPr/>
        </p:nvSpPr>
        <p:spPr>
          <a:xfrm>
            <a:off x="60178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6" name="Quadrat"/>
          <p:cNvSpPr/>
          <p:nvPr/>
        </p:nvSpPr>
        <p:spPr>
          <a:xfrm>
            <a:off x="5801983" y="32843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7" name="Quadrat"/>
          <p:cNvSpPr/>
          <p:nvPr/>
        </p:nvSpPr>
        <p:spPr>
          <a:xfrm>
            <a:off x="6017883" y="32843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8" name="Quadrat"/>
          <p:cNvSpPr/>
          <p:nvPr/>
        </p:nvSpPr>
        <p:spPr>
          <a:xfrm>
            <a:off x="6017883" y="27128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9" name="Quadrat"/>
          <p:cNvSpPr/>
          <p:nvPr/>
        </p:nvSpPr>
        <p:spPr>
          <a:xfrm>
            <a:off x="5814683" y="27128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0" name="Quadrat"/>
          <p:cNvSpPr/>
          <p:nvPr/>
        </p:nvSpPr>
        <p:spPr>
          <a:xfrm>
            <a:off x="6017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1" name="Quadrat"/>
          <p:cNvSpPr/>
          <p:nvPr/>
        </p:nvSpPr>
        <p:spPr>
          <a:xfrm>
            <a:off x="58019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2" name="Linie"/>
          <p:cNvSpPr/>
          <p:nvPr/>
        </p:nvSpPr>
        <p:spPr>
          <a:xfrm>
            <a:off x="2986161" y="2404855"/>
            <a:ext cx="681456" cy="47883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93" name="Linie"/>
          <p:cNvSpPr/>
          <p:nvPr/>
        </p:nvSpPr>
        <p:spPr>
          <a:xfrm flipV="1">
            <a:off x="2979785" y="3260574"/>
            <a:ext cx="673658" cy="47895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94" name="3"/>
          <p:cNvSpPr txBox="1"/>
          <p:nvPr/>
        </p:nvSpPr>
        <p:spPr>
          <a:xfrm>
            <a:off x="1616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1995" name="4"/>
          <p:cNvSpPr txBox="1"/>
          <p:nvPr/>
        </p:nvSpPr>
        <p:spPr>
          <a:xfrm>
            <a:off x="1616477" y="2659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1996" name="3"/>
          <p:cNvSpPr txBox="1"/>
          <p:nvPr/>
        </p:nvSpPr>
        <p:spPr>
          <a:xfrm>
            <a:off x="1616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1997" name="4"/>
          <p:cNvSpPr txBox="1"/>
          <p:nvPr/>
        </p:nvSpPr>
        <p:spPr>
          <a:xfrm>
            <a:off x="1616477" y="3612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1998" name="1"/>
          <p:cNvSpPr txBox="1"/>
          <p:nvPr/>
        </p:nvSpPr>
        <p:spPr>
          <a:xfrm>
            <a:off x="6950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1999" name="2"/>
          <p:cNvSpPr txBox="1"/>
          <p:nvPr/>
        </p:nvSpPr>
        <p:spPr>
          <a:xfrm>
            <a:off x="6950477" y="26472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000" name="1"/>
          <p:cNvSpPr txBox="1"/>
          <p:nvPr/>
        </p:nvSpPr>
        <p:spPr>
          <a:xfrm>
            <a:off x="6950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001" name="2"/>
          <p:cNvSpPr txBox="1"/>
          <p:nvPr/>
        </p:nvSpPr>
        <p:spPr>
          <a:xfrm>
            <a:off x="6950477" y="35997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002" name="Rechteck"/>
          <p:cNvSpPr/>
          <p:nvPr/>
        </p:nvSpPr>
        <p:spPr>
          <a:xfrm>
            <a:off x="7351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3" name="Linie"/>
          <p:cNvSpPr/>
          <p:nvPr/>
        </p:nvSpPr>
        <p:spPr>
          <a:xfrm>
            <a:off x="5197203" y="3127730"/>
            <a:ext cx="571016" cy="22565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4" name="Linie"/>
          <p:cNvSpPr/>
          <p:nvPr/>
        </p:nvSpPr>
        <p:spPr>
          <a:xfrm flipV="1">
            <a:off x="5197018" y="2808051"/>
            <a:ext cx="620656" cy="20679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5" name="Linie"/>
          <p:cNvSpPr/>
          <p:nvPr/>
        </p:nvSpPr>
        <p:spPr>
          <a:xfrm flipV="1">
            <a:off x="5200454" y="2448961"/>
            <a:ext cx="617220" cy="42391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6" name="Linie"/>
          <p:cNvSpPr/>
          <p:nvPr/>
        </p:nvSpPr>
        <p:spPr>
          <a:xfrm>
            <a:off x="5181816" y="3252462"/>
            <a:ext cx="652838" cy="47893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7" name="Rechteck"/>
          <p:cNvSpPr/>
          <p:nvPr/>
        </p:nvSpPr>
        <p:spPr>
          <a:xfrm>
            <a:off x="7351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8" name="Buffer Pool"/>
          <p:cNvSpPr txBox="1"/>
          <p:nvPr/>
        </p:nvSpPr>
        <p:spPr>
          <a:xfrm>
            <a:off x="7010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09" name="Buffer Pool"/>
          <p:cNvSpPr txBox="1"/>
          <p:nvPr/>
        </p:nvSpPr>
        <p:spPr>
          <a:xfrm>
            <a:off x="7010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11" name="Rechteck"/>
          <p:cNvSpPr/>
          <p:nvPr/>
        </p:nvSpPr>
        <p:spPr>
          <a:xfrm>
            <a:off x="72375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2" name="Rechteck"/>
          <p:cNvSpPr/>
          <p:nvPr/>
        </p:nvSpPr>
        <p:spPr>
          <a:xfrm>
            <a:off x="72375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3" name="Buffer Pool"/>
          <p:cNvSpPr txBox="1"/>
          <p:nvPr/>
        </p:nvSpPr>
        <p:spPr>
          <a:xfrm>
            <a:off x="72034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14" name="Buffer Pool"/>
          <p:cNvSpPr txBox="1"/>
          <p:nvPr/>
        </p:nvSpPr>
        <p:spPr>
          <a:xfrm>
            <a:off x="72034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15" name="Quadrat"/>
          <p:cNvSpPr/>
          <p:nvPr/>
        </p:nvSpPr>
        <p:spPr>
          <a:xfrm>
            <a:off x="1306183" y="2420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6" name="Quadrat"/>
          <p:cNvSpPr/>
          <p:nvPr/>
        </p:nvSpPr>
        <p:spPr>
          <a:xfrm>
            <a:off x="1306183" y="33224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7" name="Quadrat"/>
          <p:cNvSpPr/>
          <p:nvPr/>
        </p:nvSpPr>
        <p:spPr>
          <a:xfrm>
            <a:off x="1306183" y="35637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8" name="Quadrat"/>
          <p:cNvSpPr/>
          <p:nvPr/>
        </p:nvSpPr>
        <p:spPr>
          <a:xfrm>
            <a:off x="1077583" y="35637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9" name="Quadrat"/>
          <p:cNvSpPr/>
          <p:nvPr/>
        </p:nvSpPr>
        <p:spPr>
          <a:xfrm>
            <a:off x="7287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0" name="Quadrat"/>
          <p:cNvSpPr/>
          <p:nvPr/>
        </p:nvSpPr>
        <p:spPr>
          <a:xfrm>
            <a:off x="7287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1" name="Quadrat"/>
          <p:cNvSpPr/>
          <p:nvPr/>
        </p:nvSpPr>
        <p:spPr>
          <a:xfrm>
            <a:off x="7287883" y="33097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2" name="Quadrat"/>
          <p:cNvSpPr/>
          <p:nvPr/>
        </p:nvSpPr>
        <p:spPr>
          <a:xfrm>
            <a:off x="62337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3" name="Quadrat"/>
          <p:cNvSpPr/>
          <p:nvPr/>
        </p:nvSpPr>
        <p:spPr>
          <a:xfrm>
            <a:off x="13061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4" name="Linie"/>
          <p:cNvSpPr/>
          <p:nvPr/>
        </p:nvSpPr>
        <p:spPr>
          <a:xfrm flipH="1" flipV="1">
            <a:off x="1399454" y="3673016"/>
            <a:ext cx="405066" cy="405066"/>
          </a:xfrm>
          <a:prstGeom prst="line">
            <a:avLst/>
          </a:prstGeom>
          <a:ln w="12700">
            <a:solidFill>
              <a:srgbClr val="000000"/>
            </a:solidFill>
            <a:tailEnd type="oval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5" name="Empty…"/>
          <p:cNvSpPr txBox="1"/>
          <p:nvPr/>
        </p:nvSpPr>
        <p:spPr>
          <a:xfrm>
            <a:off x="1774384" y="3933278"/>
            <a:ext cx="5864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Empty</a:t>
            </a:r>
          </a:p>
          <a:p>
            <a:pPr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Buffer</a:t>
            </a:r>
          </a:p>
        </p:txBody>
      </p:sp>
      <p:sp>
        <p:nvSpPr>
          <p:cNvPr id="2026" name="Linie"/>
          <p:cNvSpPr/>
          <p:nvPr/>
        </p:nvSpPr>
        <p:spPr>
          <a:xfrm>
            <a:off x="2524434" y="2097568"/>
            <a:ext cx="308145" cy="308145"/>
          </a:xfrm>
          <a:prstGeom prst="line">
            <a:avLst/>
          </a:prstGeom>
          <a:ln w="12700">
            <a:solidFill>
              <a:srgbClr val="000000"/>
            </a:solidFill>
            <a:tailEnd type="oval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7" name="Buffer with…"/>
          <p:cNvSpPr txBox="1"/>
          <p:nvPr/>
        </p:nvSpPr>
        <p:spPr>
          <a:xfrm>
            <a:off x="1948759" y="1675683"/>
            <a:ext cx="111181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Buffer with</a:t>
            </a:r>
          </a:p>
          <a:p>
            <a:pPr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Data in Queue</a:t>
            </a:r>
          </a:p>
        </p:txBody>
      </p:sp>
    </p:spTree>
    <p:extLst>
      <p:ext uri="{BB962C8B-B14F-4D97-AF65-F5344CB8AC3E}">
        <p14:creationId xmlns:p14="http://schemas.microsoft.com/office/powerpoint/2010/main" val="30445336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Flink Data Transport (physical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sz="4000" dirty="0" err="1"/>
              <a:t>Flink</a:t>
            </a:r>
            <a:r>
              <a:rPr sz="4000" dirty="0"/>
              <a:t> Data Transport (physical)</a:t>
            </a:r>
          </a:p>
        </p:txBody>
      </p:sp>
      <p:sp>
        <p:nvSpPr>
          <p:cNvPr id="2031" name="Rechteck"/>
          <p:cNvSpPr/>
          <p:nvPr/>
        </p:nvSpPr>
        <p:spPr>
          <a:xfrm>
            <a:off x="4473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2" name="Rechteck"/>
          <p:cNvSpPr/>
          <p:nvPr/>
        </p:nvSpPr>
        <p:spPr>
          <a:xfrm>
            <a:off x="654409" y="1494512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3" name="Rechteck"/>
          <p:cNvSpPr/>
          <p:nvPr/>
        </p:nvSpPr>
        <p:spPr>
          <a:xfrm>
            <a:off x="654409" y="3160263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4" name="Rechteck"/>
          <p:cNvSpPr/>
          <p:nvPr/>
        </p:nvSpPr>
        <p:spPr>
          <a:xfrm>
            <a:off x="51844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5" name="Rechteck"/>
          <p:cNvSpPr/>
          <p:nvPr/>
        </p:nvSpPr>
        <p:spPr>
          <a:xfrm>
            <a:off x="5580676" y="1494512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6" name="Rechteck"/>
          <p:cNvSpPr/>
          <p:nvPr/>
        </p:nvSpPr>
        <p:spPr>
          <a:xfrm>
            <a:off x="5580676" y="3160263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7" name="Rechteck"/>
          <p:cNvSpPr/>
          <p:nvPr/>
        </p:nvSpPr>
        <p:spPr>
          <a:xfrm>
            <a:off x="3504053" y="2800350"/>
            <a:ext cx="1745090" cy="54504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8" name="Rechteck"/>
          <p:cNvSpPr/>
          <p:nvPr/>
        </p:nvSpPr>
        <p:spPr>
          <a:xfrm>
            <a:off x="1770955" y="2659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9" name="Rechteck"/>
          <p:cNvSpPr/>
          <p:nvPr/>
        </p:nvSpPr>
        <p:spPr>
          <a:xfrm>
            <a:off x="1770955" y="3231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0" name="Rechteck"/>
          <p:cNvSpPr/>
          <p:nvPr/>
        </p:nvSpPr>
        <p:spPr>
          <a:xfrm>
            <a:off x="5719604" y="32314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1" name="Rechteck"/>
          <p:cNvSpPr/>
          <p:nvPr/>
        </p:nvSpPr>
        <p:spPr>
          <a:xfrm>
            <a:off x="5719604" y="26599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2" name="Quadrat"/>
          <p:cNvSpPr/>
          <p:nvPr/>
        </p:nvSpPr>
        <p:spPr>
          <a:xfrm>
            <a:off x="25253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3" name="Quadrat"/>
          <p:cNvSpPr/>
          <p:nvPr/>
        </p:nvSpPr>
        <p:spPr>
          <a:xfrm>
            <a:off x="27666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4" name="Quadrat"/>
          <p:cNvSpPr/>
          <p:nvPr/>
        </p:nvSpPr>
        <p:spPr>
          <a:xfrm>
            <a:off x="2804783" y="32843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5" name="Quadrat"/>
          <p:cNvSpPr/>
          <p:nvPr/>
        </p:nvSpPr>
        <p:spPr>
          <a:xfrm>
            <a:off x="3668383" y="29922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6" name="Quadrat"/>
          <p:cNvSpPr/>
          <p:nvPr/>
        </p:nvSpPr>
        <p:spPr>
          <a:xfrm>
            <a:off x="3922383" y="29922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7" name="Quadrat"/>
          <p:cNvSpPr/>
          <p:nvPr/>
        </p:nvSpPr>
        <p:spPr>
          <a:xfrm>
            <a:off x="4176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8" name="Quadrat"/>
          <p:cNvSpPr/>
          <p:nvPr/>
        </p:nvSpPr>
        <p:spPr>
          <a:xfrm>
            <a:off x="4430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9" name="Quadrat"/>
          <p:cNvSpPr/>
          <p:nvPr/>
        </p:nvSpPr>
        <p:spPr>
          <a:xfrm>
            <a:off x="4684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0" name="Quadrat"/>
          <p:cNvSpPr/>
          <p:nvPr/>
        </p:nvSpPr>
        <p:spPr>
          <a:xfrm>
            <a:off x="4938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1" name="Linie"/>
          <p:cNvSpPr/>
          <p:nvPr/>
        </p:nvSpPr>
        <p:spPr>
          <a:xfrm>
            <a:off x="2978195" y="2808693"/>
            <a:ext cx="613048" cy="19293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52" name="Linie"/>
          <p:cNvSpPr/>
          <p:nvPr/>
        </p:nvSpPr>
        <p:spPr>
          <a:xfrm flipV="1">
            <a:off x="2982227" y="3169358"/>
            <a:ext cx="609016" cy="21774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53" name="Rechteck"/>
          <p:cNvSpPr/>
          <p:nvPr/>
        </p:nvSpPr>
        <p:spPr>
          <a:xfrm>
            <a:off x="1770955" y="2278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4" name="Quadrat"/>
          <p:cNvSpPr/>
          <p:nvPr/>
        </p:nvSpPr>
        <p:spPr>
          <a:xfrm>
            <a:off x="25507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5" name="Quadrat"/>
          <p:cNvSpPr/>
          <p:nvPr/>
        </p:nvSpPr>
        <p:spPr>
          <a:xfrm>
            <a:off x="27793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6" name="Rechteck"/>
          <p:cNvSpPr/>
          <p:nvPr/>
        </p:nvSpPr>
        <p:spPr>
          <a:xfrm>
            <a:off x="1770955" y="3612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7" name="Quadrat"/>
          <p:cNvSpPr/>
          <p:nvPr/>
        </p:nvSpPr>
        <p:spPr>
          <a:xfrm>
            <a:off x="28047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8" name="Quadrat"/>
          <p:cNvSpPr/>
          <p:nvPr/>
        </p:nvSpPr>
        <p:spPr>
          <a:xfrm>
            <a:off x="25634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9" name="Rechteck"/>
          <p:cNvSpPr/>
          <p:nvPr/>
        </p:nvSpPr>
        <p:spPr>
          <a:xfrm>
            <a:off x="5719604" y="22789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0" name="Rechteck"/>
          <p:cNvSpPr/>
          <p:nvPr/>
        </p:nvSpPr>
        <p:spPr>
          <a:xfrm>
            <a:off x="5719604" y="36124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1" name="Task Manager 1"/>
          <p:cNvSpPr txBox="1"/>
          <p:nvPr/>
        </p:nvSpPr>
        <p:spPr>
          <a:xfrm>
            <a:off x="521397" y="1141930"/>
            <a:ext cx="15551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1</a:t>
            </a:r>
          </a:p>
        </p:txBody>
      </p:sp>
      <p:sp>
        <p:nvSpPr>
          <p:cNvPr id="2062" name="Task Manager 2"/>
          <p:cNvSpPr txBox="1"/>
          <p:nvPr/>
        </p:nvSpPr>
        <p:spPr>
          <a:xfrm>
            <a:off x="6693597" y="1141930"/>
            <a:ext cx="15551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2</a:t>
            </a:r>
          </a:p>
        </p:txBody>
      </p:sp>
      <p:sp>
        <p:nvSpPr>
          <p:cNvPr id="2063" name="Subtask 1"/>
          <p:cNvSpPr txBox="1"/>
          <p:nvPr/>
        </p:nvSpPr>
        <p:spPr>
          <a:xfrm>
            <a:off x="6661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1</a:t>
            </a:r>
          </a:p>
        </p:txBody>
      </p:sp>
      <p:sp>
        <p:nvSpPr>
          <p:cNvPr id="2064" name="Subtask 2"/>
          <p:cNvSpPr txBox="1"/>
          <p:nvPr/>
        </p:nvSpPr>
        <p:spPr>
          <a:xfrm>
            <a:off x="6661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2</a:t>
            </a:r>
          </a:p>
        </p:txBody>
      </p:sp>
      <p:sp>
        <p:nvSpPr>
          <p:cNvPr id="2065" name="Subtask 3"/>
          <p:cNvSpPr txBox="1"/>
          <p:nvPr/>
        </p:nvSpPr>
        <p:spPr>
          <a:xfrm>
            <a:off x="70923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3</a:t>
            </a:r>
          </a:p>
        </p:txBody>
      </p:sp>
      <p:sp>
        <p:nvSpPr>
          <p:cNvPr id="2066" name="Subtask 4"/>
          <p:cNvSpPr txBox="1"/>
          <p:nvPr/>
        </p:nvSpPr>
        <p:spPr>
          <a:xfrm>
            <a:off x="70923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4</a:t>
            </a:r>
          </a:p>
        </p:txBody>
      </p:sp>
      <p:sp>
        <p:nvSpPr>
          <p:cNvPr id="2067" name="TCP Connection"/>
          <p:cNvSpPr txBox="1"/>
          <p:nvPr/>
        </p:nvSpPr>
        <p:spPr>
          <a:xfrm>
            <a:off x="3566282" y="2418079"/>
            <a:ext cx="16082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TCP Connection</a:t>
            </a:r>
          </a:p>
        </p:txBody>
      </p:sp>
      <p:sp>
        <p:nvSpPr>
          <p:cNvPr id="2068" name="Quadrat"/>
          <p:cNvSpPr/>
          <p:nvPr/>
        </p:nvSpPr>
        <p:spPr>
          <a:xfrm>
            <a:off x="58019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9" name="Quadrat"/>
          <p:cNvSpPr/>
          <p:nvPr/>
        </p:nvSpPr>
        <p:spPr>
          <a:xfrm>
            <a:off x="60178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0" name="Quadrat"/>
          <p:cNvSpPr/>
          <p:nvPr/>
        </p:nvSpPr>
        <p:spPr>
          <a:xfrm>
            <a:off x="6017883" y="27128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1" name="Quadrat"/>
          <p:cNvSpPr/>
          <p:nvPr/>
        </p:nvSpPr>
        <p:spPr>
          <a:xfrm>
            <a:off x="5814683" y="27128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2" name="Quadrat"/>
          <p:cNvSpPr/>
          <p:nvPr/>
        </p:nvSpPr>
        <p:spPr>
          <a:xfrm>
            <a:off x="59670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3" name="Quadrat"/>
          <p:cNvSpPr/>
          <p:nvPr/>
        </p:nvSpPr>
        <p:spPr>
          <a:xfrm>
            <a:off x="5763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4" name="Linie"/>
          <p:cNvSpPr/>
          <p:nvPr/>
        </p:nvSpPr>
        <p:spPr>
          <a:xfrm>
            <a:off x="2986161" y="2404855"/>
            <a:ext cx="681456" cy="47883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75" name="Linie"/>
          <p:cNvSpPr/>
          <p:nvPr/>
        </p:nvSpPr>
        <p:spPr>
          <a:xfrm flipV="1">
            <a:off x="2979785" y="3260574"/>
            <a:ext cx="673658" cy="47895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76" name="3"/>
          <p:cNvSpPr txBox="1"/>
          <p:nvPr/>
        </p:nvSpPr>
        <p:spPr>
          <a:xfrm>
            <a:off x="1616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077" name="4"/>
          <p:cNvSpPr txBox="1"/>
          <p:nvPr/>
        </p:nvSpPr>
        <p:spPr>
          <a:xfrm>
            <a:off x="1616477" y="2659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078" name="3"/>
          <p:cNvSpPr txBox="1"/>
          <p:nvPr/>
        </p:nvSpPr>
        <p:spPr>
          <a:xfrm>
            <a:off x="1616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079" name="4"/>
          <p:cNvSpPr txBox="1"/>
          <p:nvPr/>
        </p:nvSpPr>
        <p:spPr>
          <a:xfrm>
            <a:off x="1616477" y="3612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080" name="1"/>
          <p:cNvSpPr txBox="1"/>
          <p:nvPr/>
        </p:nvSpPr>
        <p:spPr>
          <a:xfrm>
            <a:off x="6950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081" name="2"/>
          <p:cNvSpPr txBox="1"/>
          <p:nvPr/>
        </p:nvSpPr>
        <p:spPr>
          <a:xfrm>
            <a:off x="6950477" y="26472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082" name="1"/>
          <p:cNvSpPr txBox="1"/>
          <p:nvPr/>
        </p:nvSpPr>
        <p:spPr>
          <a:xfrm>
            <a:off x="6950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083" name="2"/>
          <p:cNvSpPr txBox="1"/>
          <p:nvPr/>
        </p:nvSpPr>
        <p:spPr>
          <a:xfrm>
            <a:off x="6950477" y="35997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084" name="Rechteck"/>
          <p:cNvSpPr/>
          <p:nvPr/>
        </p:nvSpPr>
        <p:spPr>
          <a:xfrm>
            <a:off x="7351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5" name="Linie"/>
          <p:cNvSpPr/>
          <p:nvPr/>
        </p:nvSpPr>
        <p:spPr>
          <a:xfrm>
            <a:off x="5197203" y="3127730"/>
            <a:ext cx="571016" cy="22565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86" name="Linie"/>
          <p:cNvSpPr/>
          <p:nvPr/>
        </p:nvSpPr>
        <p:spPr>
          <a:xfrm flipV="1">
            <a:off x="5197018" y="2808051"/>
            <a:ext cx="620656" cy="20679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87" name="Linie"/>
          <p:cNvSpPr/>
          <p:nvPr/>
        </p:nvSpPr>
        <p:spPr>
          <a:xfrm flipV="1">
            <a:off x="5200454" y="2448961"/>
            <a:ext cx="617220" cy="42391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88" name="Linie"/>
          <p:cNvSpPr/>
          <p:nvPr/>
        </p:nvSpPr>
        <p:spPr>
          <a:xfrm>
            <a:off x="5181816" y="3252462"/>
            <a:ext cx="652838" cy="47893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89" name="Rechteck"/>
          <p:cNvSpPr/>
          <p:nvPr/>
        </p:nvSpPr>
        <p:spPr>
          <a:xfrm>
            <a:off x="7351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0" name="Buffer Pool"/>
          <p:cNvSpPr txBox="1"/>
          <p:nvPr/>
        </p:nvSpPr>
        <p:spPr>
          <a:xfrm>
            <a:off x="7010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91" name="Buffer Pool"/>
          <p:cNvSpPr txBox="1"/>
          <p:nvPr/>
        </p:nvSpPr>
        <p:spPr>
          <a:xfrm>
            <a:off x="7010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92" name="Rechteck"/>
          <p:cNvSpPr/>
          <p:nvPr/>
        </p:nvSpPr>
        <p:spPr>
          <a:xfrm>
            <a:off x="72375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3" name="Rechteck"/>
          <p:cNvSpPr/>
          <p:nvPr/>
        </p:nvSpPr>
        <p:spPr>
          <a:xfrm>
            <a:off x="72375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4" name="Buffer Pool"/>
          <p:cNvSpPr txBox="1"/>
          <p:nvPr/>
        </p:nvSpPr>
        <p:spPr>
          <a:xfrm>
            <a:off x="72034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95" name="Buffer Pool"/>
          <p:cNvSpPr txBox="1"/>
          <p:nvPr/>
        </p:nvSpPr>
        <p:spPr>
          <a:xfrm>
            <a:off x="72034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096" name="Quadrat"/>
          <p:cNvSpPr/>
          <p:nvPr/>
        </p:nvSpPr>
        <p:spPr>
          <a:xfrm>
            <a:off x="1306183" y="2420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7" name="Quadrat"/>
          <p:cNvSpPr/>
          <p:nvPr/>
        </p:nvSpPr>
        <p:spPr>
          <a:xfrm>
            <a:off x="1306183" y="33224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8" name="Quadrat"/>
          <p:cNvSpPr/>
          <p:nvPr/>
        </p:nvSpPr>
        <p:spPr>
          <a:xfrm>
            <a:off x="1306183" y="35637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99" name="Quadrat"/>
          <p:cNvSpPr/>
          <p:nvPr/>
        </p:nvSpPr>
        <p:spPr>
          <a:xfrm>
            <a:off x="1077583" y="3563766"/>
            <a:ext cx="164163" cy="1641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0" name="Quadrat"/>
          <p:cNvSpPr/>
          <p:nvPr/>
        </p:nvSpPr>
        <p:spPr>
          <a:xfrm>
            <a:off x="22840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1" name="Quadrat"/>
          <p:cNvSpPr/>
          <p:nvPr/>
        </p:nvSpPr>
        <p:spPr>
          <a:xfrm>
            <a:off x="7287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2" name="Quadrat"/>
          <p:cNvSpPr/>
          <p:nvPr/>
        </p:nvSpPr>
        <p:spPr>
          <a:xfrm>
            <a:off x="7287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3" name="Quadrat"/>
          <p:cNvSpPr/>
          <p:nvPr/>
        </p:nvSpPr>
        <p:spPr>
          <a:xfrm>
            <a:off x="61702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4" name="Quadrat"/>
          <p:cNvSpPr/>
          <p:nvPr/>
        </p:nvSpPr>
        <p:spPr>
          <a:xfrm>
            <a:off x="65766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5" name="Quadrat"/>
          <p:cNvSpPr/>
          <p:nvPr/>
        </p:nvSpPr>
        <p:spPr>
          <a:xfrm>
            <a:off x="63734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6" name="Quadrat"/>
          <p:cNvSpPr/>
          <p:nvPr/>
        </p:nvSpPr>
        <p:spPr>
          <a:xfrm>
            <a:off x="6779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7" name="Backpressure"/>
          <p:cNvSpPr txBox="1"/>
          <p:nvPr/>
        </p:nvSpPr>
        <p:spPr>
          <a:xfrm>
            <a:off x="3635522" y="3353382"/>
            <a:ext cx="149714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1600" dirty="0"/>
              <a:t>Backpressure</a:t>
            </a:r>
          </a:p>
        </p:txBody>
      </p:sp>
    </p:spTree>
    <p:extLst>
      <p:ext uri="{BB962C8B-B14F-4D97-AF65-F5344CB8AC3E}">
        <p14:creationId xmlns:p14="http://schemas.microsoft.com/office/powerpoint/2010/main" val="147926108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Flink Data Transport (physical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sz="4000" dirty="0" err="1"/>
              <a:t>Flink</a:t>
            </a:r>
            <a:r>
              <a:rPr sz="4000" dirty="0"/>
              <a:t> Data Transport (physical)</a:t>
            </a:r>
          </a:p>
        </p:txBody>
      </p:sp>
      <p:sp>
        <p:nvSpPr>
          <p:cNvPr id="2111" name="Rechteck"/>
          <p:cNvSpPr/>
          <p:nvPr/>
        </p:nvSpPr>
        <p:spPr>
          <a:xfrm>
            <a:off x="4473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2" name="Rechteck"/>
          <p:cNvSpPr/>
          <p:nvPr/>
        </p:nvSpPr>
        <p:spPr>
          <a:xfrm>
            <a:off x="654409" y="1494512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3" name="Rechteck"/>
          <p:cNvSpPr/>
          <p:nvPr/>
        </p:nvSpPr>
        <p:spPr>
          <a:xfrm>
            <a:off x="654409" y="3160263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4" name="Rechteck"/>
          <p:cNvSpPr/>
          <p:nvPr/>
        </p:nvSpPr>
        <p:spPr>
          <a:xfrm>
            <a:off x="51844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5" name="Rechteck"/>
          <p:cNvSpPr/>
          <p:nvPr/>
        </p:nvSpPr>
        <p:spPr>
          <a:xfrm>
            <a:off x="5580676" y="1494512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6" name="Rechteck"/>
          <p:cNvSpPr/>
          <p:nvPr/>
        </p:nvSpPr>
        <p:spPr>
          <a:xfrm>
            <a:off x="5580676" y="3160263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7" name="Rechteck"/>
          <p:cNvSpPr/>
          <p:nvPr/>
        </p:nvSpPr>
        <p:spPr>
          <a:xfrm>
            <a:off x="3504053" y="2800350"/>
            <a:ext cx="1745090" cy="54504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8" name="Rechteck"/>
          <p:cNvSpPr/>
          <p:nvPr/>
        </p:nvSpPr>
        <p:spPr>
          <a:xfrm>
            <a:off x="1770955" y="2659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9" name="Rechteck"/>
          <p:cNvSpPr/>
          <p:nvPr/>
        </p:nvSpPr>
        <p:spPr>
          <a:xfrm>
            <a:off x="1770955" y="3231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0" name="Rechteck"/>
          <p:cNvSpPr/>
          <p:nvPr/>
        </p:nvSpPr>
        <p:spPr>
          <a:xfrm>
            <a:off x="5719604" y="32314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1" name="Rechteck"/>
          <p:cNvSpPr/>
          <p:nvPr/>
        </p:nvSpPr>
        <p:spPr>
          <a:xfrm>
            <a:off x="5719604" y="26599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2" name="Quadrat"/>
          <p:cNvSpPr/>
          <p:nvPr/>
        </p:nvSpPr>
        <p:spPr>
          <a:xfrm>
            <a:off x="25253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3" name="Quadrat"/>
          <p:cNvSpPr/>
          <p:nvPr/>
        </p:nvSpPr>
        <p:spPr>
          <a:xfrm>
            <a:off x="27666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4" name="Quadrat"/>
          <p:cNvSpPr/>
          <p:nvPr/>
        </p:nvSpPr>
        <p:spPr>
          <a:xfrm>
            <a:off x="2804783" y="32843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5" name="Quadrat"/>
          <p:cNvSpPr/>
          <p:nvPr/>
        </p:nvSpPr>
        <p:spPr>
          <a:xfrm>
            <a:off x="3668383" y="29922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6" name="Quadrat"/>
          <p:cNvSpPr/>
          <p:nvPr/>
        </p:nvSpPr>
        <p:spPr>
          <a:xfrm>
            <a:off x="3922383" y="29922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7" name="Quadrat"/>
          <p:cNvSpPr/>
          <p:nvPr/>
        </p:nvSpPr>
        <p:spPr>
          <a:xfrm>
            <a:off x="4176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8" name="Quadrat"/>
          <p:cNvSpPr/>
          <p:nvPr/>
        </p:nvSpPr>
        <p:spPr>
          <a:xfrm>
            <a:off x="4430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29" name="Quadrat"/>
          <p:cNvSpPr/>
          <p:nvPr/>
        </p:nvSpPr>
        <p:spPr>
          <a:xfrm>
            <a:off x="4684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0" name="Quadrat"/>
          <p:cNvSpPr/>
          <p:nvPr/>
        </p:nvSpPr>
        <p:spPr>
          <a:xfrm>
            <a:off x="4938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1" name="Linie"/>
          <p:cNvSpPr/>
          <p:nvPr/>
        </p:nvSpPr>
        <p:spPr>
          <a:xfrm>
            <a:off x="2978195" y="2808693"/>
            <a:ext cx="613048" cy="192939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32" name="Linie"/>
          <p:cNvSpPr/>
          <p:nvPr/>
        </p:nvSpPr>
        <p:spPr>
          <a:xfrm flipV="1">
            <a:off x="2982227" y="3169358"/>
            <a:ext cx="609016" cy="217746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33" name="Rechteck"/>
          <p:cNvSpPr/>
          <p:nvPr/>
        </p:nvSpPr>
        <p:spPr>
          <a:xfrm>
            <a:off x="1770955" y="22789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4" name="Quadrat"/>
          <p:cNvSpPr/>
          <p:nvPr/>
        </p:nvSpPr>
        <p:spPr>
          <a:xfrm>
            <a:off x="25507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5" name="Quadrat"/>
          <p:cNvSpPr/>
          <p:nvPr/>
        </p:nvSpPr>
        <p:spPr>
          <a:xfrm>
            <a:off x="27793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6" name="Rechteck"/>
          <p:cNvSpPr/>
          <p:nvPr/>
        </p:nvSpPr>
        <p:spPr>
          <a:xfrm>
            <a:off x="1770955" y="3612433"/>
            <a:ext cx="1258819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7" name="Quadrat"/>
          <p:cNvSpPr/>
          <p:nvPr/>
        </p:nvSpPr>
        <p:spPr>
          <a:xfrm>
            <a:off x="28047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8" name="Quadrat"/>
          <p:cNvSpPr/>
          <p:nvPr/>
        </p:nvSpPr>
        <p:spPr>
          <a:xfrm>
            <a:off x="2588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39" name="Rechteck"/>
          <p:cNvSpPr/>
          <p:nvPr/>
        </p:nvSpPr>
        <p:spPr>
          <a:xfrm>
            <a:off x="5719604" y="2278933"/>
            <a:ext cx="1258818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0" name="Rechteck"/>
          <p:cNvSpPr/>
          <p:nvPr/>
        </p:nvSpPr>
        <p:spPr>
          <a:xfrm>
            <a:off x="5719604" y="3612433"/>
            <a:ext cx="1256216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1" name="Task Manager 1"/>
          <p:cNvSpPr txBox="1"/>
          <p:nvPr/>
        </p:nvSpPr>
        <p:spPr>
          <a:xfrm>
            <a:off x="521397" y="1141930"/>
            <a:ext cx="15551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1</a:t>
            </a:r>
          </a:p>
        </p:txBody>
      </p:sp>
      <p:sp>
        <p:nvSpPr>
          <p:cNvPr id="2142" name="Task Manager 2"/>
          <p:cNvSpPr txBox="1"/>
          <p:nvPr/>
        </p:nvSpPr>
        <p:spPr>
          <a:xfrm>
            <a:off x="6693597" y="1141930"/>
            <a:ext cx="15551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2</a:t>
            </a:r>
          </a:p>
        </p:txBody>
      </p:sp>
      <p:sp>
        <p:nvSpPr>
          <p:cNvPr id="2143" name="Subtask 1"/>
          <p:cNvSpPr txBox="1"/>
          <p:nvPr/>
        </p:nvSpPr>
        <p:spPr>
          <a:xfrm>
            <a:off x="6661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1</a:t>
            </a:r>
          </a:p>
        </p:txBody>
      </p:sp>
      <p:sp>
        <p:nvSpPr>
          <p:cNvPr id="2144" name="Subtask 2"/>
          <p:cNvSpPr txBox="1"/>
          <p:nvPr/>
        </p:nvSpPr>
        <p:spPr>
          <a:xfrm>
            <a:off x="6661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2</a:t>
            </a:r>
          </a:p>
        </p:txBody>
      </p:sp>
      <p:sp>
        <p:nvSpPr>
          <p:cNvPr id="2145" name="Subtask 3"/>
          <p:cNvSpPr txBox="1"/>
          <p:nvPr/>
        </p:nvSpPr>
        <p:spPr>
          <a:xfrm>
            <a:off x="70923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3</a:t>
            </a:r>
          </a:p>
        </p:txBody>
      </p:sp>
      <p:sp>
        <p:nvSpPr>
          <p:cNvPr id="2146" name="Subtask 4"/>
          <p:cNvSpPr txBox="1"/>
          <p:nvPr/>
        </p:nvSpPr>
        <p:spPr>
          <a:xfrm>
            <a:off x="70923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4</a:t>
            </a:r>
          </a:p>
        </p:txBody>
      </p:sp>
      <p:sp>
        <p:nvSpPr>
          <p:cNvPr id="2147" name="TCP Connection"/>
          <p:cNvSpPr txBox="1"/>
          <p:nvPr/>
        </p:nvSpPr>
        <p:spPr>
          <a:xfrm>
            <a:off x="3566282" y="2418079"/>
            <a:ext cx="16082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TCP Connection</a:t>
            </a:r>
          </a:p>
        </p:txBody>
      </p:sp>
      <p:sp>
        <p:nvSpPr>
          <p:cNvPr id="2148" name="Quadrat"/>
          <p:cNvSpPr/>
          <p:nvPr/>
        </p:nvSpPr>
        <p:spPr>
          <a:xfrm>
            <a:off x="59670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9" name="Quadrat"/>
          <p:cNvSpPr/>
          <p:nvPr/>
        </p:nvSpPr>
        <p:spPr>
          <a:xfrm>
            <a:off x="5763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50" name="Linie"/>
          <p:cNvSpPr/>
          <p:nvPr/>
        </p:nvSpPr>
        <p:spPr>
          <a:xfrm>
            <a:off x="2986161" y="2404855"/>
            <a:ext cx="681456" cy="478837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51" name="Linie"/>
          <p:cNvSpPr/>
          <p:nvPr/>
        </p:nvSpPr>
        <p:spPr>
          <a:xfrm flipV="1">
            <a:off x="2979785" y="3260574"/>
            <a:ext cx="673658" cy="478952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52" name="3"/>
          <p:cNvSpPr txBox="1"/>
          <p:nvPr/>
        </p:nvSpPr>
        <p:spPr>
          <a:xfrm>
            <a:off x="1616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153" name="4"/>
          <p:cNvSpPr txBox="1"/>
          <p:nvPr/>
        </p:nvSpPr>
        <p:spPr>
          <a:xfrm>
            <a:off x="1616477" y="2659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154" name="3"/>
          <p:cNvSpPr txBox="1"/>
          <p:nvPr/>
        </p:nvSpPr>
        <p:spPr>
          <a:xfrm>
            <a:off x="1616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155" name="4"/>
          <p:cNvSpPr txBox="1"/>
          <p:nvPr/>
        </p:nvSpPr>
        <p:spPr>
          <a:xfrm>
            <a:off x="1616477" y="3612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156" name="1"/>
          <p:cNvSpPr txBox="1"/>
          <p:nvPr/>
        </p:nvSpPr>
        <p:spPr>
          <a:xfrm>
            <a:off x="6950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157" name="2"/>
          <p:cNvSpPr txBox="1"/>
          <p:nvPr/>
        </p:nvSpPr>
        <p:spPr>
          <a:xfrm>
            <a:off x="6950477" y="26472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158" name="1"/>
          <p:cNvSpPr txBox="1"/>
          <p:nvPr/>
        </p:nvSpPr>
        <p:spPr>
          <a:xfrm>
            <a:off x="6950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159" name="2"/>
          <p:cNvSpPr txBox="1"/>
          <p:nvPr/>
        </p:nvSpPr>
        <p:spPr>
          <a:xfrm>
            <a:off x="6950477" y="35997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160" name="Rechteck"/>
          <p:cNvSpPr/>
          <p:nvPr/>
        </p:nvSpPr>
        <p:spPr>
          <a:xfrm>
            <a:off x="7351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1" name="Linie"/>
          <p:cNvSpPr/>
          <p:nvPr/>
        </p:nvSpPr>
        <p:spPr>
          <a:xfrm>
            <a:off x="5197203" y="3127730"/>
            <a:ext cx="571016" cy="22565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62" name="Linie"/>
          <p:cNvSpPr/>
          <p:nvPr/>
        </p:nvSpPr>
        <p:spPr>
          <a:xfrm flipV="1">
            <a:off x="5197018" y="2808051"/>
            <a:ext cx="620656" cy="20679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63" name="Linie"/>
          <p:cNvSpPr/>
          <p:nvPr/>
        </p:nvSpPr>
        <p:spPr>
          <a:xfrm flipV="1">
            <a:off x="5200454" y="2448961"/>
            <a:ext cx="617220" cy="42391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64" name="Linie"/>
          <p:cNvSpPr/>
          <p:nvPr/>
        </p:nvSpPr>
        <p:spPr>
          <a:xfrm>
            <a:off x="5181816" y="3252462"/>
            <a:ext cx="652838" cy="478933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65" name="Rechteck"/>
          <p:cNvSpPr/>
          <p:nvPr/>
        </p:nvSpPr>
        <p:spPr>
          <a:xfrm>
            <a:off x="7351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6" name="Buffer Pool"/>
          <p:cNvSpPr txBox="1"/>
          <p:nvPr/>
        </p:nvSpPr>
        <p:spPr>
          <a:xfrm>
            <a:off x="7010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167" name="Buffer Pool"/>
          <p:cNvSpPr txBox="1"/>
          <p:nvPr/>
        </p:nvSpPr>
        <p:spPr>
          <a:xfrm>
            <a:off x="7010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168" name="Rechteck"/>
          <p:cNvSpPr/>
          <p:nvPr/>
        </p:nvSpPr>
        <p:spPr>
          <a:xfrm>
            <a:off x="7237553" y="2327741"/>
            <a:ext cx="780473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9" name="Rechteck"/>
          <p:cNvSpPr/>
          <p:nvPr/>
        </p:nvSpPr>
        <p:spPr>
          <a:xfrm>
            <a:off x="7237553" y="3229441"/>
            <a:ext cx="773117" cy="6153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0" name="Buffer Pool"/>
          <p:cNvSpPr txBox="1"/>
          <p:nvPr/>
        </p:nvSpPr>
        <p:spPr>
          <a:xfrm>
            <a:off x="72034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171" name="Buffer Pool"/>
          <p:cNvSpPr txBox="1"/>
          <p:nvPr/>
        </p:nvSpPr>
        <p:spPr>
          <a:xfrm>
            <a:off x="72034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172" name="Quadrat"/>
          <p:cNvSpPr/>
          <p:nvPr/>
        </p:nvSpPr>
        <p:spPr>
          <a:xfrm>
            <a:off x="2296783" y="2725567"/>
            <a:ext cx="164163" cy="1641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3" name="Quadrat"/>
          <p:cNvSpPr/>
          <p:nvPr/>
        </p:nvSpPr>
        <p:spPr>
          <a:xfrm>
            <a:off x="7287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4" name="Quadrat"/>
          <p:cNvSpPr/>
          <p:nvPr/>
        </p:nvSpPr>
        <p:spPr>
          <a:xfrm>
            <a:off x="7287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5" name="Quadrat"/>
          <p:cNvSpPr/>
          <p:nvPr/>
        </p:nvSpPr>
        <p:spPr>
          <a:xfrm>
            <a:off x="61702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6" name="Quadrat"/>
          <p:cNvSpPr/>
          <p:nvPr/>
        </p:nvSpPr>
        <p:spPr>
          <a:xfrm>
            <a:off x="65766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7" name="Quadrat"/>
          <p:cNvSpPr/>
          <p:nvPr/>
        </p:nvSpPr>
        <p:spPr>
          <a:xfrm>
            <a:off x="63734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8" name="Quadrat"/>
          <p:cNvSpPr/>
          <p:nvPr/>
        </p:nvSpPr>
        <p:spPr>
          <a:xfrm>
            <a:off x="6779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0" name="Quadrat"/>
          <p:cNvSpPr/>
          <p:nvPr/>
        </p:nvSpPr>
        <p:spPr>
          <a:xfrm>
            <a:off x="2309483" y="2344567"/>
            <a:ext cx="164163" cy="164163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1" name="Quadrat"/>
          <p:cNvSpPr/>
          <p:nvPr/>
        </p:nvSpPr>
        <p:spPr>
          <a:xfrm>
            <a:off x="2588883" y="32843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2" name="Quadrat"/>
          <p:cNvSpPr/>
          <p:nvPr/>
        </p:nvSpPr>
        <p:spPr>
          <a:xfrm>
            <a:off x="2372983" y="32843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3" name="Quadrat"/>
          <p:cNvSpPr/>
          <p:nvPr/>
        </p:nvSpPr>
        <p:spPr>
          <a:xfrm>
            <a:off x="23729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4" name="Quadrat"/>
          <p:cNvSpPr/>
          <p:nvPr/>
        </p:nvSpPr>
        <p:spPr>
          <a:xfrm>
            <a:off x="7541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5" name="Quadrat"/>
          <p:cNvSpPr/>
          <p:nvPr/>
        </p:nvSpPr>
        <p:spPr>
          <a:xfrm>
            <a:off x="7541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6" name="Quadrat"/>
          <p:cNvSpPr/>
          <p:nvPr/>
        </p:nvSpPr>
        <p:spPr>
          <a:xfrm>
            <a:off x="7795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7" name="Quadrat"/>
          <p:cNvSpPr/>
          <p:nvPr/>
        </p:nvSpPr>
        <p:spPr>
          <a:xfrm>
            <a:off x="7795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Backpressure">
            <a:extLst>
              <a:ext uri="{FF2B5EF4-FFF2-40B4-BE49-F238E27FC236}">
                <a16:creationId xmlns:a16="http://schemas.microsoft.com/office/drawing/2014/main" id="{9F35AF4D-E56F-42AA-9601-C6758D2DFA7F}"/>
              </a:ext>
            </a:extLst>
          </p:cNvPr>
          <p:cNvSpPr txBox="1"/>
          <p:nvPr/>
        </p:nvSpPr>
        <p:spPr>
          <a:xfrm>
            <a:off x="3635522" y="3353382"/>
            <a:ext cx="149714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1600" dirty="0"/>
              <a:t>Backpressure</a:t>
            </a:r>
          </a:p>
        </p:txBody>
      </p:sp>
    </p:spTree>
    <p:extLst>
      <p:ext uri="{BB962C8B-B14F-4D97-AF65-F5344CB8AC3E}">
        <p14:creationId xmlns:p14="http://schemas.microsoft.com/office/powerpoint/2010/main" val="299866579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Flink Data Transport (physical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sz="4000" dirty="0" err="1"/>
              <a:t>Flink</a:t>
            </a:r>
            <a:r>
              <a:rPr sz="4000" dirty="0"/>
              <a:t> Data Transport (physical)</a:t>
            </a:r>
          </a:p>
        </p:txBody>
      </p:sp>
      <p:sp>
        <p:nvSpPr>
          <p:cNvPr id="2191" name="Rechteck"/>
          <p:cNvSpPr/>
          <p:nvPr/>
        </p:nvSpPr>
        <p:spPr>
          <a:xfrm>
            <a:off x="4473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2" name="Rechteck"/>
          <p:cNvSpPr/>
          <p:nvPr/>
        </p:nvSpPr>
        <p:spPr>
          <a:xfrm>
            <a:off x="654409" y="1494512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3" name="Rechteck"/>
          <p:cNvSpPr/>
          <p:nvPr/>
        </p:nvSpPr>
        <p:spPr>
          <a:xfrm>
            <a:off x="654409" y="3160263"/>
            <a:ext cx="2524687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4" name="Rechteck"/>
          <p:cNvSpPr/>
          <p:nvPr/>
        </p:nvSpPr>
        <p:spPr>
          <a:xfrm>
            <a:off x="5184475" y="1180261"/>
            <a:ext cx="3115439" cy="3721580"/>
          </a:xfrm>
          <a:prstGeom prst="rect">
            <a:avLst/>
          </a:prstGeom>
          <a:solidFill>
            <a:schemeClr val="accent6">
              <a:lumOff val="18921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5" name="Rechteck"/>
          <p:cNvSpPr/>
          <p:nvPr/>
        </p:nvSpPr>
        <p:spPr>
          <a:xfrm>
            <a:off x="5580676" y="1494512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6" name="Rechteck"/>
          <p:cNvSpPr/>
          <p:nvPr/>
        </p:nvSpPr>
        <p:spPr>
          <a:xfrm>
            <a:off x="5580676" y="3160263"/>
            <a:ext cx="2518112" cy="1513352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7" name="Rechteck"/>
          <p:cNvSpPr/>
          <p:nvPr/>
        </p:nvSpPr>
        <p:spPr>
          <a:xfrm>
            <a:off x="3504053" y="2800350"/>
            <a:ext cx="1745090" cy="54504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8" name="Rechteck"/>
          <p:cNvSpPr/>
          <p:nvPr/>
        </p:nvSpPr>
        <p:spPr>
          <a:xfrm>
            <a:off x="1770955" y="2659933"/>
            <a:ext cx="1258819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9" name="Rechteck"/>
          <p:cNvSpPr/>
          <p:nvPr/>
        </p:nvSpPr>
        <p:spPr>
          <a:xfrm>
            <a:off x="1770955" y="3231433"/>
            <a:ext cx="1258819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0" name="Rechteck"/>
          <p:cNvSpPr/>
          <p:nvPr/>
        </p:nvSpPr>
        <p:spPr>
          <a:xfrm>
            <a:off x="5719604" y="3231433"/>
            <a:ext cx="1258818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1" name="Rechteck"/>
          <p:cNvSpPr/>
          <p:nvPr/>
        </p:nvSpPr>
        <p:spPr>
          <a:xfrm>
            <a:off x="5719604" y="2659933"/>
            <a:ext cx="1256216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2" name="Quadrat"/>
          <p:cNvSpPr/>
          <p:nvPr/>
        </p:nvSpPr>
        <p:spPr>
          <a:xfrm>
            <a:off x="2525383" y="2725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3" name="Quadrat"/>
          <p:cNvSpPr/>
          <p:nvPr/>
        </p:nvSpPr>
        <p:spPr>
          <a:xfrm>
            <a:off x="2766683" y="2725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4" name="Quadrat"/>
          <p:cNvSpPr/>
          <p:nvPr/>
        </p:nvSpPr>
        <p:spPr>
          <a:xfrm>
            <a:off x="2804783" y="3284366"/>
            <a:ext cx="164163" cy="164164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5" name="Quadrat"/>
          <p:cNvSpPr/>
          <p:nvPr/>
        </p:nvSpPr>
        <p:spPr>
          <a:xfrm>
            <a:off x="3668383" y="2992266"/>
            <a:ext cx="164163" cy="164164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6" name="Quadrat"/>
          <p:cNvSpPr/>
          <p:nvPr/>
        </p:nvSpPr>
        <p:spPr>
          <a:xfrm>
            <a:off x="3922383" y="2992266"/>
            <a:ext cx="164163" cy="16416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7" name="Quadrat"/>
          <p:cNvSpPr/>
          <p:nvPr/>
        </p:nvSpPr>
        <p:spPr>
          <a:xfrm>
            <a:off x="4176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8" name="Quadrat"/>
          <p:cNvSpPr/>
          <p:nvPr/>
        </p:nvSpPr>
        <p:spPr>
          <a:xfrm>
            <a:off x="4430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9" name="Quadrat"/>
          <p:cNvSpPr/>
          <p:nvPr/>
        </p:nvSpPr>
        <p:spPr>
          <a:xfrm>
            <a:off x="4684383" y="2992266"/>
            <a:ext cx="164163" cy="164164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0" name="Quadrat"/>
          <p:cNvSpPr/>
          <p:nvPr/>
        </p:nvSpPr>
        <p:spPr>
          <a:xfrm>
            <a:off x="4938383" y="29922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1" name="Linie"/>
          <p:cNvSpPr/>
          <p:nvPr/>
        </p:nvSpPr>
        <p:spPr>
          <a:xfrm>
            <a:off x="2978195" y="2808693"/>
            <a:ext cx="613048" cy="192939"/>
          </a:xfrm>
          <a:prstGeom prst="line">
            <a:avLst/>
          </a:prstGeom>
          <a:ln w="25400">
            <a:solidFill>
              <a:srgbClr val="DC322F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12" name="Linie"/>
          <p:cNvSpPr/>
          <p:nvPr/>
        </p:nvSpPr>
        <p:spPr>
          <a:xfrm flipV="1">
            <a:off x="2982227" y="3169358"/>
            <a:ext cx="609016" cy="217746"/>
          </a:xfrm>
          <a:prstGeom prst="line">
            <a:avLst/>
          </a:prstGeom>
          <a:ln w="25400">
            <a:solidFill>
              <a:srgbClr val="DC322F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13" name="Rechteck"/>
          <p:cNvSpPr/>
          <p:nvPr/>
        </p:nvSpPr>
        <p:spPr>
          <a:xfrm>
            <a:off x="1770955" y="2278933"/>
            <a:ext cx="1258819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4" name="Quadrat"/>
          <p:cNvSpPr/>
          <p:nvPr/>
        </p:nvSpPr>
        <p:spPr>
          <a:xfrm>
            <a:off x="2550783" y="2344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5" name="Quadrat"/>
          <p:cNvSpPr/>
          <p:nvPr/>
        </p:nvSpPr>
        <p:spPr>
          <a:xfrm>
            <a:off x="2779383" y="2344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6" name="Rechteck"/>
          <p:cNvSpPr/>
          <p:nvPr/>
        </p:nvSpPr>
        <p:spPr>
          <a:xfrm>
            <a:off x="1770955" y="3612433"/>
            <a:ext cx="1258819" cy="28194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7" name="Quadrat"/>
          <p:cNvSpPr/>
          <p:nvPr/>
        </p:nvSpPr>
        <p:spPr>
          <a:xfrm>
            <a:off x="28047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8" name="Quadrat"/>
          <p:cNvSpPr/>
          <p:nvPr/>
        </p:nvSpPr>
        <p:spPr>
          <a:xfrm>
            <a:off x="2588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9" name="Rechteck"/>
          <p:cNvSpPr/>
          <p:nvPr/>
        </p:nvSpPr>
        <p:spPr>
          <a:xfrm>
            <a:off x="5719604" y="2278933"/>
            <a:ext cx="1258818" cy="281941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solidFill>
              <a:srgbClr val="000000">
                <a:alpha val="4941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0" name="Rechteck"/>
          <p:cNvSpPr/>
          <p:nvPr/>
        </p:nvSpPr>
        <p:spPr>
          <a:xfrm>
            <a:off x="5719604" y="3612433"/>
            <a:ext cx="1256216" cy="28194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1" name="Task Manager 1"/>
          <p:cNvSpPr txBox="1"/>
          <p:nvPr/>
        </p:nvSpPr>
        <p:spPr>
          <a:xfrm>
            <a:off x="521397" y="1141930"/>
            <a:ext cx="15551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1</a:t>
            </a:r>
          </a:p>
        </p:txBody>
      </p:sp>
      <p:sp>
        <p:nvSpPr>
          <p:cNvPr id="2222" name="Task Manager 2"/>
          <p:cNvSpPr txBox="1"/>
          <p:nvPr/>
        </p:nvSpPr>
        <p:spPr>
          <a:xfrm>
            <a:off x="6693597" y="1141930"/>
            <a:ext cx="15551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Task Manager 2</a:t>
            </a:r>
          </a:p>
        </p:txBody>
      </p:sp>
      <p:sp>
        <p:nvSpPr>
          <p:cNvPr id="2223" name="Subtask 1"/>
          <p:cNvSpPr txBox="1"/>
          <p:nvPr/>
        </p:nvSpPr>
        <p:spPr>
          <a:xfrm>
            <a:off x="6661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1</a:t>
            </a:r>
          </a:p>
        </p:txBody>
      </p:sp>
      <p:sp>
        <p:nvSpPr>
          <p:cNvPr id="2224" name="Subtask 2"/>
          <p:cNvSpPr txBox="1"/>
          <p:nvPr/>
        </p:nvSpPr>
        <p:spPr>
          <a:xfrm>
            <a:off x="6661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2</a:t>
            </a:r>
          </a:p>
        </p:txBody>
      </p:sp>
      <p:sp>
        <p:nvSpPr>
          <p:cNvPr id="2225" name="Subtask 3"/>
          <p:cNvSpPr txBox="1"/>
          <p:nvPr/>
        </p:nvSpPr>
        <p:spPr>
          <a:xfrm>
            <a:off x="7092329" y="14857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3</a:t>
            </a:r>
          </a:p>
        </p:txBody>
      </p:sp>
      <p:sp>
        <p:nvSpPr>
          <p:cNvPr id="2226" name="Subtask 4"/>
          <p:cNvSpPr txBox="1"/>
          <p:nvPr/>
        </p:nvSpPr>
        <p:spPr>
          <a:xfrm>
            <a:off x="7092329" y="4317893"/>
            <a:ext cx="100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Subtask 4</a:t>
            </a:r>
          </a:p>
        </p:txBody>
      </p:sp>
      <p:sp>
        <p:nvSpPr>
          <p:cNvPr id="2227" name="TCP Connection"/>
          <p:cNvSpPr txBox="1"/>
          <p:nvPr/>
        </p:nvSpPr>
        <p:spPr>
          <a:xfrm>
            <a:off x="3566282" y="2418079"/>
            <a:ext cx="14067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b="0" dirty="0"/>
              <a:t>TCP Connection</a:t>
            </a:r>
          </a:p>
        </p:txBody>
      </p:sp>
      <p:sp>
        <p:nvSpPr>
          <p:cNvPr id="2228" name="Quadrat"/>
          <p:cNvSpPr/>
          <p:nvPr/>
        </p:nvSpPr>
        <p:spPr>
          <a:xfrm>
            <a:off x="59670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9" name="Quadrat"/>
          <p:cNvSpPr/>
          <p:nvPr/>
        </p:nvSpPr>
        <p:spPr>
          <a:xfrm>
            <a:off x="5763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30" name="Linie"/>
          <p:cNvSpPr/>
          <p:nvPr/>
        </p:nvSpPr>
        <p:spPr>
          <a:xfrm>
            <a:off x="2986161" y="2404855"/>
            <a:ext cx="681456" cy="478837"/>
          </a:xfrm>
          <a:prstGeom prst="line">
            <a:avLst/>
          </a:prstGeom>
          <a:ln w="25400">
            <a:solidFill>
              <a:srgbClr val="DC322F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31" name="Linie"/>
          <p:cNvSpPr/>
          <p:nvPr/>
        </p:nvSpPr>
        <p:spPr>
          <a:xfrm flipV="1">
            <a:off x="2979785" y="3260574"/>
            <a:ext cx="673658" cy="478952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32" name="3"/>
          <p:cNvSpPr txBox="1"/>
          <p:nvPr/>
        </p:nvSpPr>
        <p:spPr>
          <a:xfrm>
            <a:off x="1616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233" name="4"/>
          <p:cNvSpPr txBox="1"/>
          <p:nvPr/>
        </p:nvSpPr>
        <p:spPr>
          <a:xfrm>
            <a:off x="1616477" y="2659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234" name="3"/>
          <p:cNvSpPr txBox="1"/>
          <p:nvPr/>
        </p:nvSpPr>
        <p:spPr>
          <a:xfrm>
            <a:off x="1616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235" name="4"/>
          <p:cNvSpPr txBox="1"/>
          <p:nvPr/>
        </p:nvSpPr>
        <p:spPr>
          <a:xfrm>
            <a:off x="1616477" y="3612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236" name="1"/>
          <p:cNvSpPr txBox="1"/>
          <p:nvPr/>
        </p:nvSpPr>
        <p:spPr>
          <a:xfrm>
            <a:off x="6950477" y="22789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237" name="2"/>
          <p:cNvSpPr txBox="1"/>
          <p:nvPr/>
        </p:nvSpPr>
        <p:spPr>
          <a:xfrm>
            <a:off x="6950477" y="26472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238" name="1"/>
          <p:cNvSpPr txBox="1"/>
          <p:nvPr/>
        </p:nvSpPr>
        <p:spPr>
          <a:xfrm>
            <a:off x="6950477" y="32314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239" name="2"/>
          <p:cNvSpPr txBox="1"/>
          <p:nvPr/>
        </p:nvSpPr>
        <p:spPr>
          <a:xfrm>
            <a:off x="6950477" y="3599725"/>
            <a:ext cx="19253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240" name="Rechteck"/>
          <p:cNvSpPr/>
          <p:nvPr/>
        </p:nvSpPr>
        <p:spPr>
          <a:xfrm>
            <a:off x="735153" y="2327741"/>
            <a:ext cx="780473" cy="61536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41" name="Linie"/>
          <p:cNvSpPr/>
          <p:nvPr/>
        </p:nvSpPr>
        <p:spPr>
          <a:xfrm>
            <a:off x="5197203" y="3127730"/>
            <a:ext cx="571016" cy="225652"/>
          </a:xfrm>
          <a:prstGeom prst="line">
            <a:avLst/>
          </a:prstGeom>
          <a:ln w="12700">
            <a:solidFill>
              <a:srgbClr val="000000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2" name="Linie"/>
          <p:cNvSpPr/>
          <p:nvPr/>
        </p:nvSpPr>
        <p:spPr>
          <a:xfrm flipV="1">
            <a:off x="5197018" y="2808051"/>
            <a:ext cx="620656" cy="206797"/>
          </a:xfrm>
          <a:prstGeom prst="line">
            <a:avLst/>
          </a:prstGeom>
          <a:ln w="12700">
            <a:solidFill>
              <a:srgbClr val="000000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3" name="Linie"/>
          <p:cNvSpPr/>
          <p:nvPr/>
        </p:nvSpPr>
        <p:spPr>
          <a:xfrm flipV="1">
            <a:off x="5200454" y="2448961"/>
            <a:ext cx="617220" cy="423915"/>
          </a:xfrm>
          <a:prstGeom prst="line">
            <a:avLst/>
          </a:prstGeom>
          <a:ln w="12700">
            <a:solidFill>
              <a:srgbClr val="000000">
                <a:alpha val="49412"/>
              </a:srgb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4" name="Linie"/>
          <p:cNvSpPr/>
          <p:nvPr/>
        </p:nvSpPr>
        <p:spPr>
          <a:xfrm>
            <a:off x="5181816" y="3252462"/>
            <a:ext cx="652838" cy="478933"/>
          </a:xfrm>
          <a:prstGeom prst="line">
            <a:avLst/>
          </a:prstGeom>
          <a:ln w="25400">
            <a:solidFill>
              <a:srgbClr val="DC3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5" name="Rechteck"/>
          <p:cNvSpPr/>
          <p:nvPr/>
        </p:nvSpPr>
        <p:spPr>
          <a:xfrm>
            <a:off x="735153" y="3229441"/>
            <a:ext cx="773117" cy="61536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46" name="Buffer Pool"/>
          <p:cNvSpPr txBox="1"/>
          <p:nvPr/>
        </p:nvSpPr>
        <p:spPr>
          <a:xfrm>
            <a:off x="7010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247" name="Buffer Pool"/>
          <p:cNvSpPr txBox="1"/>
          <p:nvPr/>
        </p:nvSpPr>
        <p:spPr>
          <a:xfrm>
            <a:off x="7010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248" name="Rechteck"/>
          <p:cNvSpPr/>
          <p:nvPr/>
        </p:nvSpPr>
        <p:spPr>
          <a:xfrm>
            <a:off x="7237553" y="2327741"/>
            <a:ext cx="780473" cy="61536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49" name="Rechteck"/>
          <p:cNvSpPr/>
          <p:nvPr/>
        </p:nvSpPr>
        <p:spPr>
          <a:xfrm>
            <a:off x="7237553" y="3229441"/>
            <a:ext cx="773117" cy="61536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0" name="Buffer Pool"/>
          <p:cNvSpPr txBox="1"/>
          <p:nvPr/>
        </p:nvSpPr>
        <p:spPr>
          <a:xfrm>
            <a:off x="7203498" y="20905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251" name="Buffer Pool"/>
          <p:cNvSpPr txBox="1"/>
          <p:nvPr/>
        </p:nvSpPr>
        <p:spPr>
          <a:xfrm>
            <a:off x="7203498" y="3792333"/>
            <a:ext cx="85897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Buffer Pool</a:t>
            </a:r>
          </a:p>
        </p:txBody>
      </p:sp>
      <p:sp>
        <p:nvSpPr>
          <p:cNvPr id="2252" name="Quadrat"/>
          <p:cNvSpPr/>
          <p:nvPr/>
        </p:nvSpPr>
        <p:spPr>
          <a:xfrm>
            <a:off x="2296783" y="2725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3" name="Quadrat"/>
          <p:cNvSpPr/>
          <p:nvPr/>
        </p:nvSpPr>
        <p:spPr>
          <a:xfrm>
            <a:off x="7287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4" name="Quadrat"/>
          <p:cNvSpPr/>
          <p:nvPr/>
        </p:nvSpPr>
        <p:spPr>
          <a:xfrm>
            <a:off x="7287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5" name="Quadrat"/>
          <p:cNvSpPr/>
          <p:nvPr/>
        </p:nvSpPr>
        <p:spPr>
          <a:xfrm>
            <a:off x="61702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6" name="Quadrat"/>
          <p:cNvSpPr/>
          <p:nvPr/>
        </p:nvSpPr>
        <p:spPr>
          <a:xfrm>
            <a:off x="65766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7" name="Quadrat"/>
          <p:cNvSpPr/>
          <p:nvPr/>
        </p:nvSpPr>
        <p:spPr>
          <a:xfrm>
            <a:off x="63734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8" name="Quadrat"/>
          <p:cNvSpPr/>
          <p:nvPr/>
        </p:nvSpPr>
        <p:spPr>
          <a:xfrm>
            <a:off x="67798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9" name="Quadrat"/>
          <p:cNvSpPr/>
          <p:nvPr/>
        </p:nvSpPr>
        <p:spPr>
          <a:xfrm>
            <a:off x="2309483" y="2344567"/>
            <a:ext cx="164163" cy="164163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0" name="Quadrat"/>
          <p:cNvSpPr/>
          <p:nvPr/>
        </p:nvSpPr>
        <p:spPr>
          <a:xfrm>
            <a:off x="2588883" y="3284366"/>
            <a:ext cx="164163" cy="164164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1" name="Quadrat"/>
          <p:cNvSpPr/>
          <p:nvPr/>
        </p:nvSpPr>
        <p:spPr>
          <a:xfrm>
            <a:off x="2372983" y="3284366"/>
            <a:ext cx="164163" cy="164164"/>
          </a:xfrm>
          <a:prstGeom prst="rect">
            <a:avLst/>
          </a:prstGeom>
          <a:solidFill>
            <a:srgbClr val="FFFFFF">
              <a:alpha val="4941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2" name="Quadrat"/>
          <p:cNvSpPr/>
          <p:nvPr/>
        </p:nvSpPr>
        <p:spPr>
          <a:xfrm>
            <a:off x="2372983" y="3665366"/>
            <a:ext cx="164163" cy="164164"/>
          </a:xfrm>
          <a:prstGeom prst="rect">
            <a:avLst/>
          </a:prstGeom>
          <a:solidFill>
            <a:schemeClr val="accent5">
              <a:satOff val="-6843"/>
              <a:lumOff val="-1070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3" name="Quadrat"/>
          <p:cNvSpPr/>
          <p:nvPr/>
        </p:nvSpPr>
        <p:spPr>
          <a:xfrm>
            <a:off x="7541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4" name="Quadrat"/>
          <p:cNvSpPr/>
          <p:nvPr/>
        </p:nvSpPr>
        <p:spPr>
          <a:xfrm>
            <a:off x="7541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5" name="Quadrat"/>
          <p:cNvSpPr/>
          <p:nvPr/>
        </p:nvSpPr>
        <p:spPr>
          <a:xfrm>
            <a:off x="7795883" y="24080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6" name="Quadrat"/>
          <p:cNvSpPr/>
          <p:nvPr/>
        </p:nvSpPr>
        <p:spPr>
          <a:xfrm>
            <a:off x="7795883" y="2674767"/>
            <a:ext cx="164163" cy="1641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67" name="Sender"/>
          <p:cNvSpPr txBox="1"/>
          <p:nvPr/>
        </p:nvSpPr>
        <p:spPr>
          <a:xfrm>
            <a:off x="1983814" y="3855866"/>
            <a:ext cx="8057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Sender</a:t>
            </a:r>
          </a:p>
        </p:txBody>
      </p:sp>
      <p:sp>
        <p:nvSpPr>
          <p:cNvPr id="2268" name="Receiver"/>
          <p:cNvSpPr txBox="1"/>
          <p:nvPr/>
        </p:nvSpPr>
        <p:spPr>
          <a:xfrm>
            <a:off x="5908114" y="3855866"/>
            <a:ext cx="9577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Receiver</a:t>
            </a:r>
          </a:p>
        </p:txBody>
      </p:sp>
      <p:pic>
        <p:nvPicPr>
          <p:cNvPr id="2269" name="Oval" descr="Oval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1780" y="2639851"/>
            <a:ext cx="5869132" cy="1939001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270" name="Zoom in"/>
          <p:cNvSpPr txBox="1"/>
          <p:nvPr/>
        </p:nvSpPr>
        <p:spPr>
          <a:xfrm>
            <a:off x="3940464" y="4013248"/>
            <a:ext cx="9593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Zoom in</a:t>
            </a:r>
          </a:p>
        </p:txBody>
      </p:sp>
      <p:sp>
        <p:nvSpPr>
          <p:cNvPr id="85" name="Backpressure">
            <a:extLst>
              <a:ext uri="{FF2B5EF4-FFF2-40B4-BE49-F238E27FC236}">
                <a16:creationId xmlns:a16="http://schemas.microsoft.com/office/drawing/2014/main" id="{3F4FEEBA-5DA1-4445-B2D8-03E6458F5436}"/>
              </a:ext>
            </a:extLst>
          </p:cNvPr>
          <p:cNvSpPr txBox="1"/>
          <p:nvPr/>
        </p:nvSpPr>
        <p:spPr>
          <a:xfrm>
            <a:off x="3635522" y="3353382"/>
            <a:ext cx="149714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1600" dirty="0"/>
              <a:t>Backpressure</a:t>
            </a:r>
          </a:p>
        </p:txBody>
      </p:sp>
    </p:spTree>
    <p:extLst>
      <p:ext uri="{BB962C8B-B14F-4D97-AF65-F5344CB8AC3E}">
        <p14:creationId xmlns:p14="http://schemas.microsoft.com/office/powerpoint/2010/main" val="217746535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Credit-based Flow Control (Flink 1.5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sz="3200" dirty="0"/>
              <a:t>Credit-based Flow Control</a:t>
            </a:r>
            <a:r>
              <a:rPr lang="en-GB" sz="3200" dirty="0"/>
              <a:t> (</a:t>
            </a:r>
            <a:r>
              <a:rPr lang="en-GB" sz="3200" dirty="0" err="1"/>
              <a:t>Flink</a:t>
            </a:r>
            <a:r>
              <a:rPr lang="en-GB" sz="3200" dirty="0"/>
              <a:t> 1.5)</a:t>
            </a:r>
            <a:endParaRPr sz="3200" dirty="0"/>
          </a:p>
        </p:txBody>
      </p:sp>
      <p:pic>
        <p:nvPicPr>
          <p:cNvPr id="227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388" y="943701"/>
            <a:ext cx="7165223" cy="2588806"/>
          </a:xfrm>
          <a:prstGeom prst="rect">
            <a:avLst/>
          </a:prstGeom>
          <a:ln w="12700">
            <a:miter lim="400000"/>
          </a:ln>
        </p:spPr>
      </p:pic>
      <p:sp>
        <p:nvSpPr>
          <p:cNvPr id="2275" name="Sender announces backlog.…"/>
          <p:cNvSpPr txBox="1">
            <a:spLocks noGrp="1"/>
          </p:cNvSpPr>
          <p:nvPr>
            <p:ph type="body" sz="quarter" idx="4294967295"/>
          </p:nvPr>
        </p:nvSpPr>
        <p:spPr>
          <a:xfrm>
            <a:off x="2122439" y="3596414"/>
            <a:ext cx="4899120" cy="143278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33172" indent="-174879" defTabSz="242601">
              <a:lnSpc>
                <a:spcPct val="113000"/>
              </a:lnSpc>
              <a:spcBef>
                <a:spcPts val="0"/>
              </a:spcBef>
              <a:buSzPct val="45000"/>
              <a:buFont typeface="Helvetica"/>
              <a:buChar char="■"/>
              <a:tabLst>
                <a:tab pos="228600" algn="l"/>
                <a:tab pos="469900" algn="l"/>
                <a:tab pos="723900" algn="l"/>
                <a:tab pos="965200" algn="l"/>
                <a:tab pos="1206500" algn="l"/>
              </a:tabLst>
              <a:defRPr sz="1620"/>
            </a:pPr>
            <a:r>
              <a:rPr sz="2400" dirty="0"/>
              <a:t>Sender announces backlog.</a:t>
            </a:r>
          </a:p>
          <a:p>
            <a:pPr marL="233172" indent="-174879" defTabSz="242601">
              <a:lnSpc>
                <a:spcPct val="113000"/>
              </a:lnSpc>
              <a:spcBef>
                <a:spcPts val="0"/>
              </a:spcBef>
              <a:buSzPct val="45000"/>
              <a:buFont typeface="Helvetica"/>
              <a:buChar char="■"/>
              <a:tabLst>
                <a:tab pos="228600" algn="l"/>
                <a:tab pos="469900" algn="l"/>
                <a:tab pos="723900" algn="l"/>
                <a:tab pos="965200" algn="l"/>
                <a:tab pos="1206500" algn="l"/>
              </a:tabLst>
              <a:defRPr sz="1620"/>
            </a:pPr>
            <a:r>
              <a:rPr sz="2400" dirty="0"/>
              <a:t>Receiver attempts to allocate buffers.</a:t>
            </a:r>
          </a:p>
          <a:p>
            <a:pPr marL="233172" indent="-174879" defTabSz="242601">
              <a:lnSpc>
                <a:spcPct val="113000"/>
              </a:lnSpc>
              <a:spcBef>
                <a:spcPts val="0"/>
              </a:spcBef>
              <a:buSzPct val="45000"/>
              <a:buFont typeface="Helvetica"/>
              <a:buChar char="■"/>
              <a:tabLst>
                <a:tab pos="228600" algn="l"/>
                <a:tab pos="469900" algn="l"/>
                <a:tab pos="723900" algn="l"/>
                <a:tab pos="965200" algn="l"/>
                <a:tab pos="1206500" algn="l"/>
              </a:tabLst>
              <a:defRPr sz="1620"/>
            </a:pPr>
            <a:r>
              <a:rPr sz="2400" dirty="0"/>
              <a:t>Receiver gives credit for allocated buffers.</a:t>
            </a:r>
          </a:p>
          <a:p>
            <a:pPr marL="233172" indent="-174879" defTabSz="242601">
              <a:lnSpc>
                <a:spcPct val="113000"/>
              </a:lnSpc>
              <a:spcBef>
                <a:spcPts val="0"/>
              </a:spcBef>
              <a:buSzPct val="45000"/>
              <a:buFont typeface="Helvetica"/>
              <a:buChar char="■"/>
              <a:tabLst>
                <a:tab pos="228600" algn="l"/>
                <a:tab pos="469900" algn="l"/>
                <a:tab pos="723900" algn="l"/>
                <a:tab pos="965200" algn="l"/>
                <a:tab pos="1206500" algn="l"/>
              </a:tabLst>
              <a:defRPr sz="1620"/>
            </a:pPr>
            <a:r>
              <a:rPr sz="2400" dirty="0"/>
              <a:t>Result: Never blocks on the TCP connection.</a:t>
            </a:r>
          </a:p>
        </p:txBody>
      </p:sp>
    </p:spTree>
    <p:extLst>
      <p:ext uri="{BB962C8B-B14F-4D97-AF65-F5344CB8AC3E}">
        <p14:creationId xmlns:p14="http://schemas.microsoft.com/office/powerpoint/2010/main" val="303447029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Credit-based Flow Control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defTabSz="352043">
              <a:defRPr sz="3387"/>
            </a:lvl1pPr>
          </a:lstStyle>
          <a:p>
            <a:r>
              <a:rPr lang="en-GB" sz="3200" dirty="0"/>
              <a:t>Credit-based Flow Control (</a:t>
            </a:r>
            <a:r>
              <a:rPr lang="en-GB" sz="3200" dirty="0" err="1"/>
              <a:t>Flink</a:t>
            </a:r>
            <a:r>
              <a:rPr lang="en-GB" sz="3200" dirty="0"/>
              <a:t> 1.5)</a:t>
            </a:r>
          </a:p>
        </p:txBody>
      </p:sp>
      <p:sp>
        <p:nvSpPr>
          <p:cNvPr id="2288" name="Never blocks the TCP connection.…"/>
          <p:cNvSpPr txBox="1"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Never blocks the TCP connection</a:t>
            </a:r>
          </a:p>
          <a:p>
            <a:r>
              <a:rPr lang="en-GB" dirty="0"/>
              <a:t>Avoids overloading of slow receivers</a:t>
            </a:r>
          </a:p>
          <a:p>
            <a:r>
              <a:rPr lang="en-GB" dirty="0"/>
              <a:t>Improves checkpoint alignment</a:t>
            </a:r>
          </a:p>
        </p:txBody>
      </p:sp>
      <p:pic>
        <p:nvPicPr>
          <p:cNvPr id="2279" name="Bi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4" y="1760794"/>
            <a:ext cx="2582613" cy="2241675"/>
          </a:xfrm>
          <a:prstGeom prst="rect">
            <a:avLst/>
          </a:prstGeom>
          <a:ln w="12700">
            <a:miter lim="400000"/>
          </a:ln>
        </p:spPr>
      </p:pic>
      <p:sp>
        <p:nvSpPr>
          <p:cNvPr id="2283" name="Checkpoint Duration"/>
          <p:cNvSpPr txBox="1"/>
          <p:nvPr/>
        </p:nvSpPr>
        <p:spPr>
          <a:xfrm>
            <a:off x="5311394" y="1327723"/>
            <a:ext cx="21960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Checkpoint Duration</a:t>
            </a:r>
          </a:p>
        </p:txBody>
      </p:sp>
      <p:sp>
        <p:nvSpPr>
          <p:cNvPr id="2284" name="Quadrat"/>
          <p:cNvSpPr/>
          <p:nvPr/>
        </p:nvSpPr>
        <p:spPr>
          <a:xfrm>
            <a:off x="5503472" y="4114827"/>
            <a:ext cx="160238" cy="160238"/>
          </a:xfrm>
          <a:prstGeom prst="rect">
            <a:avLst/>
          </a:prstGeom>
          <a:solidFill>
            <a:srgbClr val="3366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85" name="Quadrat"/>
          <p:cNvSpPr/>
          <p:nvPr/>
        </p:nvSpPr>
        <p:spPr>
          <a:xfrm>
            <a:off x="5503472" y="4368827"/>
            <a:ext cx="160238" cy="160238"/>
          </a:xfrm>
          <a:prstGeom prst="rect">
            <a:avLst/>
          </a:prstGeom>
          <a:solidFill>
            <a:srgbClr val="DC391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86" name="Without Flow Control"/>
          <p:cNvSpPr txBox="1"/>
          <p:nvPr/>
        </p:nvSpPr>
        <p:spPr>
          <a:xfrm>
            <a:off x="5752372" y="4021185"/>
            <a:ext cx="228655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Without Flow Control</a:t>
            </a:r>
          </a:p>
        </p:txBody>
      </p:sp>
      <p:sp>
        <p:nvSpPr>
          <p:cNvPr id="2287" name="With Flow Control"/>
          <p:cNvSpPr txBox="1"/>
          <p:nvPr/>
        </p:nvSpPr>
        <p:spPr>
          <a:xfrm>
            <a:off x="5752372" y="4275185"/>
            <a:ext cx="194834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With Flow Control</a:t>
            </a:r>
          </a:p>
        </p:txBody>
      </p:sp>
    </p:spTree>
    <p:extLst>
      <p:ext uri="{BB962C8B-B14F-4D97-AF65-F5344CB8AC3E}">
        <p14:creationId xmlns:p14="http://schemas.microsoft.com/office/powerpoint/2010/main" val="262414009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6DCD3-D9C6-4D6B-9E42-723953A2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Reduced Overhead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6D08-D4E9-40D0-9B93-8FA6A5BE5A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1069273"/>
            <a:ext cx="4040188" cy="47982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00"/>
              </a:spcBef>
              <a:buClr>
                <a:srgbClr val="34AD91"/>
              </a:buClr>
              <a:buSzPct val="100000"/>
              <a:buFontTx/>
              <a:buChar char="▪"/>
            </a:pPr>
            <a:r>
              <a:rPr lang="en-GB" sz="2000" b="0" dirty="0"/>
              <a:t>low latency via buffer timeout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83CB1C-8289-47F0-973F-BF8BA9F25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5033" y="1069273"/>
            <a:ext cx="4041776" cy="47982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high throughput through buffers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C2416-EDB9-4CB4-813A-52A6794C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26476"/>
            <a:ext cx="7429500" cy="3048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4E732E-7633-4D6C-AAA8-35A95922113E}"/>
              </a:ext>
            </a:extLst>
          </p:cNvPr>
          <p:cNvSpPr/>
          <p:nvPr/>
        </p:nvSpPr>
        <p:spPr>
          <a:xfrm>
            <a:off x="0" y="4752845"/>
            <a:ext cx="6494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StreamExecutionEnvironment#setBufferTimeout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FAF55-16BB-4517-AC27-F7AFF07AE818}"/>
              </a:ext>
            </a:extLst>
          </p:cNvPr>
          <p:cNvSpPr txBox="1"/>
          <p:nvPr/>
        </p:nvSpPr>
        <p:spPr>
          <a:xfrm>
            <a:off x="7083669" y="4750800"/>
            <a:ext cx="160606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*100 nodes x 8 slots</a:t>
            </a:r>
            <a:endParaRPr kumimoji="0" lang="en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78795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Task-Local Recovery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51523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126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27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28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133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130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31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32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142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134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35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36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37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38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39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40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41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143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144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145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6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7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8" name="Shape 1233"/>
          <p:cNvSpPr/>
          <p:nvPr/>
        </p:nvSpPr>
        <p:spPr>
          <a:xfrm>
            <a:off x="3854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9" name="Shape 1238"/>
          <p:cNvSpPr/>
          <p:nvPr/>
        </p:nvSpPr>
        <p:spPr>
          <a:xfrm>
            <a:off x="3854310" y="228398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0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1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2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3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4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5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6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7" name="Shape 1249"/>
          <p:cNvSpPr txBox="1"/>
          <p:nvPr/>
        </p:nvSpPr>
        <p:spPr>
          <a:xfrm>
            <a:off x="920078" y="1826349"/>
            <a:ext cx="1745326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Take state snapshot</a:t>
            </a:r>
          </a:p>
        </p:txBody>
      </p:sp>
      <p:sp>
        <p:nvSpPr>
          <p:cNvPr id="1158" name="Shape 1250"/>
          <p:cNvSpPr/>
          <p:nvPr/>
        </p:nvSpPr>
        <p:spPr>
          <a:xfrm>
            <a:off x="5523561" y="1955712"/>
            <a:ext cx="1" cy="84555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9" name="Shape 1252"/>
          <p:cNvSpPr/>
          <p:nvPr/>
        </p:nvSpPr>
        <p:spPr>
          <a:xfrm>
            <a:off x="5534493" y="3070066"/>
            <a:ext cx="1" cy="84555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0" name="Flink State and Distributed Snapsho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Flink State and Distributed Snapshots</a:t>
            </a:r>
          </a:p>
        </p:txBody>
      </p:sp>
      <p:sp>
        <p:nvSpPr>
          <p:cNvPr id="1161" name="Shape 1206"/>
          <p:cNvSpPr txBox="1"/>
          <p:nvPr/>
        </p:nvSpPr>
        <p:spPr>
          <a:xfrm>
            <a:off x="5238221" y="4046849"/>
            <a:ext cx="922275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Stateful</a:t>
            </a:r>
            <a:br/>
            <a:r>
              <a:t>Operation</a:t>
            </a:r>
          </a:p>
        </p:txBody>
      </p:sp>
      <p:sp>
        <p:nvSpPr>
          <p:cNvPr id="1162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163" name="„Asynchronous Barrier Snapshotting“"/>
          <p:cNvSpPr txBox="1"/>
          <p:nvPr/>
        </p:nvSpPr>
        <p:spPr>
          <a:xfrm>
            <a:off x="1933891" y="4510300"/>
            <a:ext cx="523971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685800">
              <a:lnSpc>
                <a:spcPct val="90000"/>
              </a:lnSpc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„Asynchronous Barrier Snapshotting“</a:t>
            </a:r>
          </a:p>
        </p:txBody>
      </p:sp>
      <p:sp>
        <p:nvSpPr>
          <p:cNvPr id="1164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5" name="Shape 1256"/>
          <p:cNvSpPr/>
          <p:nvPr/>
        </p:nvSpPr>
        <p:spPr>
          <a:xfrm>
            <a:off x="6021487" y="2664420"/>
            <a:ext cx="1228604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6" name="Shape 1256"/>
          <p:cNvSpPr/>
          <p:nvPr/>
        </p:nvSpPr>
        <p:spPr>
          <a:xfrm flipV="1">
            <a:off x="5996430" y="3199005"/>
            <a:ext cx="1248483" cy="66813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7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68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69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170" name="Shape 1232"/>
          <p:cNvSpPr/>
          <p:nvPr/>
        </p:nvSpPr>
        <p:spPr>
          <a:xfrm>
            <a:off x="3011864" y="3156823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1" name="Shape 1235"/>
          <p:cNvSpPr/>
          <p:nvPr/>
        </p:nvSpPr>
        <p:spPr>
          <a:xfrm>
            <a:off x="4793153" y="3384196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2" name="Shape 1236"/>
          <p:cNvSpPr/>
          <p:nvPr/>
        </p:nvSpPr>
        <p:spPr>
          <a:xfrm>
            <a:off x="4881979" y="2271837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3" name="Shape 1239"/>
          <p:cNvSpPr/>
          <p:nvPr/>
        </p:nvSpPr>
        <p:spPr>
          <a:xfrm>
            <a:off x="2788693" y="2548562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4" name="Shape 1240"/>
          <p:cNvSpPr/>
          <p:nvPr/>
        </p:nvSpPr>
        <p:spPr>
          <a:xfrm>
            <a:off x="4926330" y="2721543"/>
            <a:ext cx="170100" cy="170101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5" name="Shape 1241"/>
          <p:cNvSpPr/>
          <p:nvPr/>
        </p:nvSpPr>
        <p:spPr>
          <a:xfrm>
            <a:off x="4575216" y="276337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6" name="Shape 1233"/>
          <p:cNvSpPr/>
          <p:nvPr/>
        </p:nvSpPr>
        <p:spPr>
          <a:xfrm>
            <a:off x="4489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32727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179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80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81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186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183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84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185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195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187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88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89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90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91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92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93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194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196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197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198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9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0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1" name="Shape 1233"/>
          <p:cNvSpPr/>
          <p:nvPr/>
        </p:nvSpPr>
        <p:spPr>
          <a:xfrm>
            <a:off x="3854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2" name="Shape 1238"/>
          <p:cNvSpPr/>
          <p:nvPr/>
        </p:nvSpPr>
        <p:spPr>
          <a:xfrm>
            <a:off x="3854310" y="228398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3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4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5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6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7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8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9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0" name="Shape 1250"/>
          <p:cNvSpPr/>
          <p:nvPr/>
        </p:nvSpPr>
        <p:spPr>
          <a:xfrm>
            <a:off x="5523561" y="1955712"/>
            <a:ext cx="1" cy="84555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1" name="Shape 1251"/>
          <p:cNvSpPr txBox="1"/>
          <p:nvPr/>
        </p:nvSpPr>
        <p:spPr>
          <a:xfrm>
            <a:off x="6048187" y="1491708"/>
            <a:ext cx="1643131" cy="62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Synchronously trigger state snapshot</a:t>
            </a:r>
            <a:endParaRPr lang="en-GB" dirty="0"/>
          </a:p>
          <a:p>
            <a:r>
              <a:rPr dirty="0"/>
              <a:t>(e.g. copy-on-write)</a:t>
            </a:r>
          </a:p>
        </p:txBody>
      </p:sp>
      <p:sp>
        <p:nvSpPr>
          <p:cNvPr id="1212" name="Shape 1252"/>
          <p:cNvSpPr/>
          <p:nvPr/>
        </p:nvSpPr>
        <p:spPr>
          <a:xfrm>
            <a:off x="5534493" y="3070066"/>
            <a:ext cx="1" cy="84555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3" name="Shape 1253"/>
          <p:cNvSpPr/>
          <p:nvPr/>
        </p:nvSpPr>
        <p:spPr>
          <a:xfrm>
            <a:off x="5997379" y="2454676"/>
            <a:ext cx="373501" cy="496351"/>
          </a:xfrm>
          <a:prstGeom prst="triangle">
            <a:avLst/>
          </a:prstGeom>
          <a:solidFill>
            <a:srgbClr val="7030A0">
              <a:alpha val="4980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4" name="Shape 1254"/>
          <p:cNvSpPr/>
          <p:nvPr/>
        </p:nvSpPr>
        <p:spPr>
          <a:xfrm>
            <a:off x="5997379" y="3647932"/>
            <a:ext cx="373501" cy="496351"/>
          </a:xfrm>
          <a:prstGeom prst="triangle">
            <a:avLst/>
          </a:prstGeom>
          <a:solidFill>
            <a:srgbClr val="7030A0">
              <a:alpha val="4980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5" name="Shape 1255"/>
          <p:cNvSpPr/>
          <p:nvPr/>
        </p:nvSpPr>
        <p:spPr>
          <a:xfrm flipH="1">
            <a:off x="6137430" y="3027061"/>
            <a:ext cx="549001" cy="69345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6" name="Shape 1256"/>
          <p:cNvSpPr/>
          <p:nvPr/>
        </p:nvSpPr>
        <p:spPr>
          <a:xfrm flipH="1">
            <a:off x="6133106" y="2163003"/>
            <a:ext cx="384751" cy="466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7" name="Shape 1257"/>
          <p:cNvSpPr/>
          <p:nvPr/>
        </p:nvSpPr>
        <p:spPr>
          <a:xfrm>
            <a:off x="6676616" y="2168519"/>
            <a:ext cx="9001" cy="86962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8" name="Flink State and Distributed Snapsho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Flink State and Distributed Snapshots</a:t>
            </a:r>
          </a:p>
        </p:txBody>
      </p:sp>
      <p:sp>
        <p:nvSpPr>
          <p:cNvPr id="1219" name="Shape 1206"/>
          <p:cNvSpPr txBox="1"/>
          <p:nvPr/>
        </p:nvSpPr>
        <p:spPr>
          <a:xfrm>
            <a:off x="5238221" y="4046849"/>
            <a:ext cx="922275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Stateful</a:t>
            </a:r>
            <a:br/>
            <a:r>
              <a:t>Operation</a:t>
            </a:r>
          </a:p>
        </p:txBody>
      </p:sp>
      <p:sp>
        <p:nvSpPr>
          <p:cNvPr id="1220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221" name="Shape 1249"/>
          <p:cNvSpPr txBox="1"/>
          <p:nvPr/>
        </p:nvSpPr>
        <p:spPr>
          <a:xfrm>
            <a:off x="920078" y="1826349"/>
            <a:ext cx="1745326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Take state snapshot</a:t>
            </a:r>
          </a:p>
        </p:txBody>
      </p:sp>
      <p:sp>
        <p:nvSpPr>
          <p:cNvPr id="1222" name="Shape 1232"/>
          <p:cNvSpPr/>
          <p:nvPr/>
        </p:nvSpPr>
        <p:spPr>
          <a:xfrm>
            <a:off x="3011864" y="3156823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3" name="Shape 1235"/>
          <p:cNvSpPr/>
          <p:nvPr/>
        </p:nvSpPr>
        <p:spPr>
          <a:xfrm>
            <a:off x="4793153" y="3384196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4" name="Shape 1236"/>
          <p:cNvSpPr/>
          <p:nvPr/>
        </p:nvSpPr>
        <p:spPr>
          <a:xfrm>
            <a:off x="4881979" y="2271837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5" name="Shape 1239"/>
          <p:cNvSpPr/>
          <p:nvPr/>
        </p:nvSpPr>
        <p:spPr>
          <a:xfrm>
            <a:off x="2788693" y="2548562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6" name="Shape 1240"/>
          <p:cNvSpPr/>
          <p:nvPr/>
        </p:nvSpPr>
        <p:spPr>
          <a:xfrm>
            <a:off x="4926330" y="2721543"/>
            <a:ext cx="170100" cy="170101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7" name="Shape 1241"/>
          <p:cNvSpPr/>
          <p:nvPr/>
        </p:nvSpPr>
        <p:spPr>
          <a:xfrm>
            <a:off x="4575216" y="276337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8" name="Shape 1233"/>
          <p:cNvSpPr/>
          <p:nvPr/>
        </p:nvSpPr>
        <p:spPr>
          <a:xfrm>
            <a:off x="4489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845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Apache Flink in a Nutshell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5916586" y="3585754"/>
            <a:ext cx="755789" cy="11218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5939996" y="3283794"/>
            <a:ext cx="508906" cy="1718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953319" y="3731242"/>
            <a:ext cx="586393" cy="26213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4581745" y="2590352"/>
            <a:ext cx="1208217" cy="551959"/>
            <a:chOff x="6585420" y="955488"/>
            <a:chExt cx="1940226" cy="1218111"/>
          </a:xfrm>
        </p:grpSpPr>
        <p:sp>
          <p:nvSpPr>
            <p:cNvPr id="62" name="Textfeld 61"/>
            <p:cNvSpPr txBox="1"/>
            <p:nvPr/>
          </p:nvSpPr>
          <p:spPr>
            <a:xfrm>
              <a:off x="6585420" y="955488"/>
              <a:ext cx="1940226" cy="61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Queries</a:t>
              </a: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7423789" y="1558699"/>
              <a:ext cx="278582" cy="614900"/>
              <a:chOff x="6163739" y="3249386"/>
              <a:chExt cx="278582" cy="514350"/>
            </a:xfrm>
          </p:grpSpPr>
          <p:sp>
            <p:nvSpPr>
              <p:cNvPr id="64" name="Freihandform 63"/>
              <p:cNvSpPr/>
              <p:nvPr/>
            </p:nvSpPr>
            <p:spPr>
              <a:xfrm>
                <a:off x="6163739" y="3249386"/>
                <a:ext cx="98268" cy="514350"/>
              </a:xfrm>
              <a:custGeom>
                <a:avLst/>
                <a:gdLst>
                  <a:gd name="connsiteX0" fmla="*/ 73775 w 98268"/>
                  <a:gd name="connsiteY0" fmla="*/ 0 h 514350"/>
                  <a:gd name="connsiteX1" fmla="*/ 296 w 98268"/>
                  <a:gd name="connsiteY1" fmla="*/ 261257 h 514350"/>
                  <a:gd name="connsiteX2" fmla="*/ 98268 w 98268"/>
                  <a:gd name="connsiteY2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68" h="514350">
                    <a:moveTo>
                      <a:pt x="73775" y="0"/>
                    </a:moveTo>
                    <a:cubicBezTo>
                      <a:pt x="34994" y="87766"/>
                      <a:pt x="-3786" y="175532"/>
                      <a:pt x="296" y="261257"/>
                    </a:cubicBezTo>
                    <a:cubicBezTo>
                      <a:pt x="4378" y="346982"/>
                      <a:pt x="51323" y="430666"/>
                      <a:pt x="98268" y="51435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ihandform 64"/>
              <p:cNvSpPr/>
              <p:nvPr/>
            </p:nvSpPr>
            <p:spPr>
              <a:xfrm>
                <a:off x="6359978" y="3257550"/>
                <a:ext cx="82343" cy="506186"/>
              </a:xfrm>
              <a:custGeom>
                <a:avLst/>
                <a:gdLst>
                  <a:gd name="connsiteX0" fmla="*/ 0 w 82343"/>
                  <a:gd name="connsiteY0" fmla="*/ 506186 h 506186"/>
                  <a:gd name="connsiteX1" fmla="*/ 81643 w 82343"/>
                  <a:gd name="connsiteY1" fmla="*/ 244929 h 506186"/>
                  <a:gd name="connsiteX2" fmla="*/ 32657 w 82343"/>
                  <a:gd name="connsiteY2" fmla="*/ 0 h 50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343" h="506186">
                    <a:moveTo>
                      <a:pt x="0" y="506186"/>
                    </a:moveTo>
                    <a:cubicBezTo>
                      <a:pt x="38100" y="417739"/>
                      <a:pt x="76200" y="329293"/>
                      <a:pt x="81643" y="244929"/>
                    </a:cubicBezTo>
                    <a:cubicBezTo>
                      <a:pt x="87086" y="160565"/>
                      <a:pt x="59871" y="80282"/>
                      <a:pt x="32657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66" name="Abgerundetes Rechteck 65"/>
          <p:cNvSpPr/>
          <p:nvPr/>
        </p:nvSpPr>
        <p:spPr>
          <a:xfrm>
            <a:off x="4582062" y="3266698"/>
            <a:ext cx="1209112" cy="8074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2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4" name="Zylinder 73"/>
          <p:cNvSpPr/>
          <p:nvPr/>
        </p:nvSpPr>
        <p:spPr>
          <a:xfrm>
            <a:off x="5512658" y="3875108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hteck 74"/>
          <p:cNvSpPr/>
          <p:nvPr/>
        </p:nvSpPr>
        <p:spPr>
          <a:xfrm>
            <a:off x="6783777" y="3591632"/>
            <a:ext cx="908093" cy="351234"/>
          </a:xfrm>
          <a:prstGeom prst="rect">
            <a:avLst/>
          </a:prstGeom>
          <a:solidFill>
            <a:srgbClr val="F5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Rechteck 75"/>
          <p:cNvSpPr/>
          <p:nvPr/>
        </p:nvSpPr>
        <p:spPr>
          <a:xfrm>
            <a:off x="7562752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hteck 76"/>
          <p:cNvSpPr/>
          <p:nvPr/>
        </p:nvSpPr>
        <p:spPr>
          <a:xfrm>
            <a:off x="7433674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chteck 77"/>
          <p:cNvSpPr/>
          <p:nvPr/>
        </p:nvSpPr>
        <p:spPr>
          <a:xfrm>
            <a:off x="7304595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Rechteck 78"/>
          <p:cNvSpPr/>
          <p:nvPr/>
        </p:nvSpPr>
        <p:spPr>
          <a:xfrm>
            <a:off x="7175517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Rechteck 79"/>
          <p:cNvSpPr/>
          <p:nvPr/>
        </p:nvSpPr>
        <p:spPr>
          <a:xfrm>
            <a:off x="7046438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Rechteck 80"/>
          <p:cNvSpPr/>
          <p:nvPr/>
        </p:nvSpPr>
        <p:spPr>
          <a:xfrm>
            <a:off x="6917360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Zylinder 82"/>
          <p:cNvSpPr/>
          <p:nvPr/>
        </p:nvSpPr>
        <p:spPr>
          <a:xfrm>
            <a:off x="6573216" y="2999662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4" name="Gruppieren 83"/>
          <p:cNvGrpSpPr/>
          <p:nvPr/>
        </p:nvGrpSpPr>
        <p:grpSpPr>
          <a:xfrm>
            <a:off x="6672375" y="4179078"/>
            <a:ext cx="1203073" cy="473863"/>
            <a:chOff x="697846" y="3697437"/>
            <a:chExt cx="2337684" cy="920760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125" y="3791916"/>
              <a:ext cx="562890" cy="562890"/>
            </a:xfrm>
            <a:prstGeom prst="rect">
              <a:avLst/>
            </a:prstGeom>
          </p:spPr>
        </p:pic>
        <p:sp>
          <p:nvSpPr>
            <p:cNvPr id="86" name="Zylinder 85"/>
            <p:cNvSpPr/>
            <p:nvPr/>
          </p:nvSpPr>
          <p:spPr>
            <a:xfrm>
              <a:off x="1132435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4257" y="3791916"/>
              <a:ext cx="562890" cy="562890"/>
            </a:xfrm>
            <a:prstGeom prst="rect">
              <a:avLst/>
            </a:prstGeom>
          </p:spPr>
        </p:pic>
        <p:sp>
          <p:nvSpPr>
            <p:cNvPr id="88" name="Zylinder 87"/>
            <p:cNvSpPr/>
            <p:nvPr/>
          </p:nvSpPr>
          <p:spPr>
            <a:xfrm>
              <a:off x="1796567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389" y="3791916"/>
              <a:ext cx="562890" cy="562890"/>
            </a:xfrm>
            <a:prstGeom prst="rect">
              <a:avLst/>
            </a:prstGeom>
          </p:spPr>
        </p:pic>
        <p:sp>
          <p:nvSpPr>
            <p:cNvPr id="90" name="Zylinder 89"/>
            <p:cNvSpPr/>
            <p:nvPr/>
          </p:nvSpPr>
          <p:spPr>
            <a:xfrm>
              <a:off x="2460699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697846" y="3697437"/>
              <a:ext cx="2337684" cy="920760"/>
            </a:xfrm>
            <a:prstGeom prst="roundRect">
              <a:avLst/>
            </a:prstGeom>
            <a:noFill/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92" name="Zylinder 91"/>
          <p:cNvSpPr/>
          <p:nvPr/>
        </p:nvSpPr>
        <p:spPr>
          <a:xfrm>
            <a:off x="6727364" y="3131104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Abgerundetes Rechteck 93"/>
          <p:cNvSpPr/>
          <p:nvPr/>
        </p:nvSpPr>
        <p:spPr>
          <a:xfrm>
            <a:off x="453412" y="2889332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Applications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453412" y="3347003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Devices</a:t>
            </a:r>
          </a:p>
        </p:txBody>
      </p:sp>
      <p:sp>
        <p:nvSpPr>
          <p:cNvPr id="96" name="Abgerundetes Rechteck 95"/>
          <p:cNvSpPr/>
          <p:nvPr/>
        </p:nvSpPr>
        <p:spPr>
          <a:xfrm>
            <a:off x="453412" y="3804674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etc.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7188083" y="3141914"/>
            <a:ext cx="713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Database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7748931" y="3648622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Stream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878572" y="4211345"/>
            <a:ext cx="8643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File / Object</a:t>
            </a:r>
            <a:br>
              <a:rPr lang="en-US" sz="1050" dirty="0">
                <a:latin typeface="Segoe UI Light" panose="020B0502040204020203" pitchFamily="34" charset="0"/>
              </a:rPr>
            </a:br>
            <a:r>
              <a:rPr lang="en-US" sz="1050" dirty="0">
                <a:latin typeface="Segoe UI Light" panose="020B0502040204020203" pitchFamily="34" charset="0"/>
              </a:rPr>
              <a:t>Storage</a:t>
            </a:r>
          </a:p>
        </p:txBody>
      </p:sp>
      <p:pic>
        <p:nvPicPr>
          <p:cNvPr id="106" name="Picture 76" descr="flink2_200_color_bla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92" y="3339567"/>
            <a:ext cx="916320" cy="471904"/>
          </a:xfrm>
          <a:prstGeom prst="rect">
            <a:avLst/>
          </a:prstGeom>
        </p:spPr>
      </p:pic>
      <p:sp>
        <p:nvSpPr>
          <p:cNvPr id="109" name="Rectangle 4"/>
          <p:cNvSpPr/>
          <p:nvPr/>
        </p:nvSpPr>
        <p:spPr>
          <a:xfrm>
            <a:off x="604164" y="1026907"/>
            <a:ext cx="7935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Stateful computations over streams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real-time and historic</a:t>
            </a:r>
            <a:b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fast, scalable, fault tolerant, in-memory,</a:t>
            </a:r>
            <a:b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event time,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Avenir Next Regular"/>
              </a:rPr>
              <a:t>large state,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exactly-once</a:t>
            </a:r>
            <a:endParaRPr lang="en-US" sz="105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878883" y="2807948"/>
            <a:ext cx="908093" cy="351234"/>
          </a:xfrm>
          <a:prstGeom prst="rect">
            <a:avLst/>
          </a:prstGeom>
          <a:solidFill>
            <a:srgbClr val="F5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Rechteck 110"/>
          <p:cNvSpPr/>
          <p:nvPr/>
        </p:nvSpPr>
        <p:spPr>
          <a:xfrm>
            <a:off x="3657858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hteck 111"/>
          <p:cNvSpPr/>
          <p:nvPr/>
        </p:nvSpPr>
        <p:spPr>
          <a:xfrm>
            <a:off x="3528780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Rechteck 112"/>
          <p:cNvSpPr/>
          <p:nvPr/>
        </p:nvSpPr>
        <p:spPr>
          <a:xfrm>
            <a:off x="3399701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Rechteck 113"/>
          <p:cNvSpPr/>
          <p:nvPr/>
        </p:nvSpPr>
        <p:spPr>
          <a:xfrm>
            <a:off x="3270623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Rechteck 114"/>
          <p:cNvSpPr/>
          <p:nvPr/>
        </p:nvSpPr>
        <p:spPr>
          <a:xfrm>
            <a:off x="3141544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hteck 115"/>
          <p:cNvSpPr/>
          <p:nvPr/>
        </p:nvSpPr>
        <p:spPr>
          <a:xfrm>
            <a:off x="3012466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Zylinder 116"/>
          <p:cNvSpPr/>
          <p:nvPr/>
        </p:nvSpPr>
        <p:spPr>
          <a:xfrm>
            <a:off x="3062771" y="3324400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18" name="Gruppieren 117"/>
          <p:cNvGrpSpPr/>
          <p:nvPr/>
        </p:nvGrpSpPr>
        <p:grpSpPr>
          <a:xfrm>
            <a:off x="2767481" y="3995642"/>
            <a:ext cx="1203073" cy="473863"/>
            <a:chOff x="697846" y="3697437"/>
            <a:chExt cx="2337684" cy="920760"/>
          </a:xfrm>
        </p:grpSpPr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125" y="3791916"/>
              <a:ext cx="562890" cy="562890"/>
            </a:xfrm>
            <a:prstGeom prst="rect">
              <a:avLst/>
            </a:prstGeom>
          </p:spPr>
        </p:pic>
        <p:sp>
          <p:nvSpPr>
            <p:cNvPr id="120" name="Zylinder 119"/>
            <p:cNvSpPr/>
            <p:nvPr/>
          </p:nvSpPr>
          <p:spPr>
            <a:xfrm>
              <a:off x="1132435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1" name="Grafik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4257" y="3791916"/>
              <a:ext cx="562890" cy="562890"/>
            </a:xfrm>
            <a:prstGeom prst="rect">
              <a:avLst/>
            </a:prstGeom>
          </p:spPr>
        </p:pic>
        <p:sp>
          <p:nvSpPr>
            <p:cNvPr id="122" name="Zylinder 121"/>
            <p:cNvSpPr/>
            <p:nvPr/>
          </p:nvSpPr>
          <p:spPr>
            <a:xfrm>
              <a:off x="1796567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389" y="3791916"/>
              <a:ext cx="562890" cy="562890"/>
            </a:xfrm>
            <a:prstGeom prst="rect">
              <a:avLst/>
            </a:prstGeom>
          </p:spPr>
        </p:pic>
        <p:sp>
          <p:nvSpPr>
            <p:cNvPr id="124" name="Zylinder 123"/>
            <p:cNvSpPr/>
            <p:nvPr/>
          </p:nvSpPr>
          <p:spPr>
            <a:xfrm>
              <a:off x="2460699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5" name="Abgerundetes Rechteck 124"/>
            <p:cNvSpPr/>
            <p:nvPr/>
          </p:nvSpPr>
          <p:spPr>
            <a:xfrm>
              <a:off x="697846" y="3697437"/>
              <a:ext cx="2337684" cy="920760"/>
            </a:xfrm>
            <a:prstGeom prst="roundRect">
              <a:avLst/>
            </a:prstGeom>
            <a:noFill/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6" name="Zylinder 125"/>
          <p:cNvSpPr/>
          <p:nvPr/>
        </p:nvSpPr>
        <p:spPr>
          <a:xfrm>
            <a:off x="3216919" y="3455842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Textfeld 128"/>
          <p:cNvSpPr txBox="1"/>
          <p:nvPr/>
        </p:nvSpPr>
        <p:spPr>
          <a:xfrm>
            <a:off x="2015611" y="3829384"/>
            <a:ext cx="603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Historic</a:t>
            </a:r>
            <a:br>
              <a:rPr lang="en-US" sz="1050" dirty="0">
                <a:latin typeface="Segoe UI Light" panose="020B0502040204020203" pitchFamily="34" charset="0"/>
              </a:rPr>
            </a:br>
            <a:r>
              <a:rPr lang="en-US" sz="1050" dirty="0">
                <a:latin typeface="Segoe UI Light" panose="020B0502040204020203" pitchFamily="34" charset="0"/>
              </a:rPr>
              <a:t>Data</a:t>
            </a:r>
          </a:p>
        </p:txBody>
      </p:sp>
      <p:sp>
        <p:nvSpPr>
          <p:cNvPr id="131" name="Geschweifte Klammer rechts 130"/>
          <p:cNvSpPr/>
          <p:nvPr/>
        </p:nvSpPr>
        <p:spPr>
          <a:xfrm rot="10800000">
            <a:off x="2543279" y="2799666"/>
            <a:ext cx="136127" cy="467033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2" name="Geschweifte Klammer rechts 131"/>
          <p:cNvSpPr/>
          <p:nvPr/>
        </p:nvSpPr>
        <p:spPr>
          <a:xfrm rot="10800000">
            <a:off x="2547431" y="3330798"/>
            <a:ext cx="136127" cy="1280652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3" name="Textfeld 132"/>
          <p:cNvSpPr txBox="1"/>
          <p:nvPr/>
        </p:nvSpPr>
        <p:spPr>
          <a:xfrm>
            <a:off x="1891077" y="2896703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Streams</a:t>
            </a:r>
          </a:p>
        </p:txBody>
      </p:sp>
      <p:cxnSp>
        <p:nvCxnSpPr>
          <p:cNvPr id="134" name="Gerade Verbindung mit Pfeil 133"/>
          <p:cNvCxnSpPr/>
          <p:nvPr/>
        </p:nvCxnSpPr>
        <p:spPr>
          <a:xfrm>
            <a:off x="3825724" y="3585753"/>
            <a:ext cx="69255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>
            <a:off x="3951729" y="3199129"/>
            <a:ext cx="553744" cy="2528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flipV="1">
            <a:off x="3983112" y="3731241"/>
            <a:ext cx="526136" cy="264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Pfeil nach rechts 138"/>
          <p:cNvSpPr/>
          <p:nvPr/>
        </p:nvSpPr>
        <p:spPr>
          <a:xfrm>
            <a:off x="1754917" y="3335610"/>
            <a:ext cx="430178" cy="42933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bgerundetes Rechteck 139"/>
          <p:cNvSpPr/>
          <p:nvPr/>
        </p:nvSpPr>
        <p:spPr>
          <a:xfrm>
            <a:off x="6369569" y="2493334"/>
            <a:ext cx="725853" cy="421149"/>
          </a:xfrm>
          <a:prstGeom prst="roundRect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Segoe UI Light" panose="020B0502040204020203" pitchFamily="34" charset="0"/>
              </a:rPr>
              <a:t>Application</a:t>
            </a:r>
          </a:p>
        </p:txBody>
      </p:sp>
      <p:cxnSp>
        <p:nvCxnSpPr>
          <p:cNvPr id="141" name="Gerade Verbindung mit Pfeil 140"/>
          <p:cNvCxnSpPr/>
          <p:nvPr/>
        </p:nvCxnSpPr>
        <p:spPr>
          <a:xfrm flipV="1">
            <a:off x="5886149" y="2988168"/>
            <a:ext cx="442743" cy="29562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567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Shape 1267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231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232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233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238" name="Shape 1268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235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236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237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247" name="Shape 1269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239" name="Shape 1270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0" name="Shape 1271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1" name="Shape 1272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2" name="Shape 1273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3" name="Shape 1274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4" name="Shape 1275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5" name="Shape 1276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246" name="Shape 1277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248" name="Shape 1278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249" name="Shape 1279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250" name="Shape 1280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1" name="Shape 1281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2" name="Shape 1282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3" name="Shape 1284"/>
          <p:cNvSpPr/>
          <p:nvPr/>
        </p:nvSpPr>
        <p:spPr>
          <a:xfrm>
            <a:off x="3854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4" name="Shape 1289"/>
          <p:cNvSpPr/>
          <p:nvPr/>
        </p:nvSpPr>
        <p:spPr>
          <a:xfrm>
            <a:off x="3854310" y="228398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5" name="Shape 1293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6" name="Shape 1294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7" name="Shape 1295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8" name="Shape 1296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9" name="Shape 1297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0" name="Shape 1298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1" name="Shape 1299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2" name="Shape 1301"/>
          <p:cNvSpPr/>
          <p:nvPr/>
        </p:nvSpPr>
        <p:spPr>
          <a:xfrm>
            <a:off x="6167063" y="2621532"/>
            <a:ext cx="373500" cy="496350"/>
          </a:xfrm>
          <a:prstGeom prst="triangle">
            <a:avLst/>
          </a:prstGeom>
          <a:solidFill>
            <a:srgbClr val="7030A0">
              <a:alpha val="4980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3" name="Shape 1302"/>
          <p:cNvSpPr/>
          <p:nvPr/>
        </p:nvSpPr>
        <p:spPr>
          <a:xfrm>
            <a:off x="6225172" y="3249372"/>
            <a:ext cx="373501" cy="496351"/>
          </a:xfrm>
          <a:prstGeom prst="triangle">
            <a:avLst/>
          </a:prstGeom>
          <a:solidFill>
            <a:srgbClr val="7030A0">
              <a:alpha val="4980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4" name="Shape 1305"/>
          <p:cNvSpPr/>
          <p:nvPr/>
        </p:nvSpPr>
        <p:spPr>
          <a:xfrm>
            <a:off x="5624712" y="2312871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5" name="Shape 1306"/>
          <p:cNvSpPr/>
          <p:nvPr/>
        </p:nvSpPr>
        <p:spPr>
          <a:xfrm>
            <a:off x="5794812" y="2397920"/>
            <a:ext cx="137926" cy="33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 anchor="ctr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66" name="Shape 1307"/>
          <p:cNvSpPr/>
          <p:nvPr/>
        </p:nvSpPr>
        <p:spPr>
          <a:xfrm>
            <a:off x="5624712" y="343301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7" name="Shape 1308"/>
          <p:cNvSpPr/>
          <p:nvPr/>
        </p:nvSpPr>
        <p:spPr>
          <a:xfrm>
            <a:off x="5794812" y="3518066"/>
            <a:ext cx="137926" cy="33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 anchor="ctr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68" name="Shape 1309"/>
          <p:cNvSpPr txBox="1"/>
          <p:nvPr/>
        </p:nvSpPr>
        <p:spPr>
          <a:xfrm>
            <a:off x="3320197" y="1576009"/>
            <a:ext cx="2272500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Processing pipeline continues</a:t>
            </a:r>
          </a:p>
        </p:txBody>
      </p:sp>
      <p:sp>
        <p:nvSpPr>
          <p:cNvPr id="1269" name="Shape 1310"/>
          <p:cNvSpPr/>
          <p:nvPr/>
        </p:nvSpPr>
        <p:spPr>
          <a:xfrm>
            <a:off x="4503800" y="1852988"/>
            <a:ext cx="988876" cy="4770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0" name="Shape 1300"/>
          <p:cNvSpPr txBox="1"/>
          <p:nvPr/>
        </p:nvSpPr>
        <p:spPr>
          <a:xfrm>
            <a:off x="6105832" y="1104263"/>
            <a:ext cx="1490401" cy="67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Durably persist</a:t>
            </a:r>
            <a:br/>
            <a:r>
              <a:rPr b="1"/>
              <a:t>full</a:t>
            </a:r>
            <a:r>
              <a:t> snapshots</a:t>
            </a:r>
            <a:br/>
            <a:r>
              <a:rPr b="1"/>
              <a:t>asynchronously</a:t>
            </a:r>
          </a:p>
        </p:txBody>
      </p:sp>
      <p:sp>
        <p:nvSpPr>
          <p:cNvPr id="1271" name="Flink State and Distributed Snapsho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Flink State and Distributed Snapshots</a:t>
            </a:r>
          </a:p>
        </p:txBody>
      </p:sp>
      <p:sp>
        <p:nvSpPr>
          <p:cNvPr id="1272" name="Shape 1206"/>
          <p:cNvSpPr txBox="1"/>
          <p:nvPr/>
        </p:nvSpPr>
        <p:spPr>
          <a:xfrm>
            <a:off x="5238221" y="4046849"/>
            <a:ext cx="922275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Stateful</a:t>
            </a:r>
            <a:br/>
            <a:r>
              <a:t>Operation</a:t>
            </a:r>
          </a:p>
        </p:txBody>
      </p:sp>
      <p:sp>
        <p:nvSpPr>
          <p:cNvPr id="1273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274" name="Quadrat"/>
          <p:cNvSpPr/>
          <p:nvPr/>
        </p:nvSpPr>
        <p:spPr>
          <a:xfrm>
            <a:off x="6893676" y="1931716"/>
            <a:ext cx="1070802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5" name="Rechteck"/>
          <p:cNvSpPr/>
          <p:nvPr/>
        </p:nvSpPr>
        <p:spPr>
          <a:xfrm>
            <a:off x="7223949" y="1975892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76" name="Rechteck"/>
          <p:cNvSpPr/>
          <p:nvPr/>
        </p:nvSpPr>
        <p:spPr>
          <a:xfrm>
            <a:off x="7225405" y="2494872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77" name="Shape 1303"/>
          <p:cNvSpPr/>
          <p:nvPr/>
        </p:nvSpPr>
        <p:spPr>
          <a:xfrm flipV="1">
            <a:off x="6441601" y="2775976"/>
            <a:ext cx="768131" cy="76813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8" name="Shape 1304"/>
          <p:cNvSpPr/>
          <p:nvPr/>
        </p:nvSpPr>
        <p:spPr>
          <a:xfrm flipV="1">
            <a:off x="6371862" y="2383978"/>
            <a:ext cx="814043" cy="565214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9" name="Shape 1207"/>
          <p:cNvSpPr txBox="1"/>
          <p:nvPr/>
        </p:nvSpPr>
        <p:spPr>
          <a:xfrm>
            <a:off x="6913521" y="30717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280" name="Shape 1232"/>
          <p:cNvSpPr/>
          <p:nvPr/>
        </p:nvSpPr>
        <p:spPr>
          <a:xfrm>
            <a:off x="3011864" y="3156823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1" name="Shape 1235"/>
          <p:cNvSpPr/>
          <p:nvPr/>
        </p:nvSpPr>
        <p:spPr>
          <a:xfrm>
            <a:off x="4793153" y="3384196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2" name="Shape 1236"/>
          <p:cNvSpPr/>
          <p:nvPr/>
        </p:nvSpPr>
        <p:spPr>
          <a:xfrm>
            <a:off x="4881979" y="2271837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3" name="Shape 1239"/>
          <p:cNvSpPr/>
          <p:nvPr/>
        </p:nvSpPr>
        <p:spPr>
          <a:xfrm>
            <a:off x="2788693" y="2548562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4" name="Shape 1240"/>
          <p:cNvSpPr/>
          <p:nvPr/>
        </p:nvSpPr>
        <p:spPr>
          <a:xfrm>
            <a:off x="4926330" y="2721543"/>
            <a:ext cx="170100" cy="170101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5" name="Shape 1241"/>
          <p:cNvSpPr/>
          <p:nvPr/>
        </p:nvSpPr>
        <p:spPr>
          <a:xfrm>
            <a:off x="4575216" y="276337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6" name="Shape 1233"/>
          <p:cNvSpPr/>
          <p:nvPr/>
        </p:nvSpPr>
        <p:spPr>
          <a:xfrm>
            <a:off x="4489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1852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Recovery From Fail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Recovery From Failure</a:t>
            </a:r>
          </a:p>
        </p:txBody>
      </p:sp>
      <p:grpSp>
        <p:nvGrpSpPr>
          <p:cNvPr id="1591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588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589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590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595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592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593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594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604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596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597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598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599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00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01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02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03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605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606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607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8" name="Shape 1232"/>
          <p:cNvSpPr/>
          <p:nvPr/>
        </p:nvSpPr>
        <p:spPr>
          <a:xfrm>
            <a:off x="3126164" y="3156823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9" name="Shape 1233"/>
          <p:cNvSpPr/>
          <p:nvPr/>
        </p:nvSpPr>
        <p:spPr>
          <a:xfrm>
            <a:off x="3854310" y="338419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0" name="Shape 1234"/>
          <p:cNvSpPr/>
          <p:nvPr/>
        </p:nvSpPr>
        <p:spPr>
          <a:xfrm>
            <a:off x="4513679" y="3384196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1" name="Shape 1235"/>
          <p:cNvSpPr/>
          <p:nvPr/>
        </p:nvSpPr>
        <p:spPr>
          <a:xfrm>
            <a:off x="4793153" y="3384196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2" name="Shape 1236"/>
          <p:cNvSpPr/>
          <p:nvPr/>
        </p:nvSpPr>
        <p:spPr>
          <a:xfrm>
            <a:off x="4513679" y="2284537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3" name="Shape 1237"/>
          <p:cNvSpPr/>
          <p:nvPr/>
        </p:nvSpPr>
        <p:spPr>
          <a:xfrm>
            <a:off x="4793153" y="2284537"/>
            <a:ext cx="170101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4" name="Shape 1238"/>
          <p:cNvSpPr/>
          <p:nvPr/>
        </p:nvSpPr>
        <p:spPr>
          <a:xfrm>
            <a:off x="3854310" y="228398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5" name="Shape 1239"/>
          <p:cNvSpPr/>
          <p:nvPr/>
        </p:nvSpPr>
        <p:spPr>
          <a:xfrm>
            <a:off x="2915693" y="2497762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6" name="Shape 1240"/>
          <p:cNvSpPr/>
          <p:nvPr/>
        </p:nvSpPr>
        <p:spPr>
          <a:xfrm>
            <a:off x="4519930" y="2721543"/>
            <a:ext cx="170100" cy="170101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7" name="Shape 1241"/>
          <p:cNvSpPr/>
          <p:nvPr/>
        </p:nvSpPr>
        <p:spPr>
          <a:xfrm>
            <a:off x="4397416" y="308087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8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9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0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1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2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3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4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5" name="Shape 1206"/>
          <p:cNvSpPr txBox="1"/>
          <p:nvPr/>
        </p:nvSpPr>
        <p:spPr>
          <a:xfrm>
            <a:off x="5238221" y="4046849"/>
            <a:ext cx="922275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Stateful</a:t>
            </a:r>
            <a:br/>
            <a:r>
              <a:t>Operation</a:t>
            </a:r>
          </a:p>
        </p:txBody>
      </p:sp>
      <p:sp>
        <p:nvSpPr>
          <p:cNvPr id="1626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627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8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29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30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631" name="Shape 1282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2" name="Shape 1307"/>
          <p:cNvSpPr/>
          <p:nvPr/>
        </p:nvSpPr>
        <p:spPr>
          <a:xfrm>
            <a:off x="5624712" y="343301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3" name="Shape 1308"/>
          <p:cNvSpPr/>
          <p:nvPr/>
        </p:nvSpPr>
        <p:spPr>
          <a:xfrm>
            <a:off x="5794812" y="3518066"/>
            <a:ext cx="137926" cy="33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 anchor="ctr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4" name="Shape 1282"/>
          <p:cNvSpPr/>
          <p:nvPr/>
        </p:nvSpPr>
        <p:spPr>
          <a:xfrm>
            <a:off x="5816267" y="24027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5" name="Shape 1307"/>
          <p:cNvSpPr/>
          <p:nvPr/>
        </p:nvSpPr>
        <p:spPr>
          <a:xfrm>
            <a:off x="5624712" y="2290016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6" name="Shape 1308"/>
          <p:cNvSpPr/>
          <p:nvPr/>
        </p:nvSpPr>
        <p:spPr>
          <a:xfrm>
            <a:off x="5794812" y="2375066"/>
            <a:ext cx="137926" cy="33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 anchor="ctr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41" name="Gruppieren"/>
          <p:cNvGrpSpPr/>
          <p:nvPr/>
        </p:nvGrpSpPr>
        <p:grpSpPr>
          <a:xfrm>
            <a:off x="5165984" y="1725179"/>
            <a:ext cx="1184729" cy="1348930"/>
            <a:chOff x="-107763" y="-106389"/>
            <a:chExt cx="1184727" cy="1348928"/>
          </a:xfrm>
        </p:grpSpPr>
        <p:pic>
          <p:nvPicPr>
            <p:cNvPr id="1637" name="Linie" descr="Lini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4049520">
              <a:off x="-249208" y="491874"/>
              <a:ext cx="1553946" cy="152401"/>
            </a:xfrm>
            <a:prstGeom prst="rect">
              <a:avLst/>
            </a:prstGeom>
            <a:effectLst/>
          </p:spPr>
        </p:pic>
        <p:pic>
          <p:nvPicPr>
            <p:cNvPr id="1639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8100000">
              <a:off x="-276929" y="505760"/>
              <a:ext cx="1523060" cy="1524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92015633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Recovery From Fail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Recovery From Failure</a:t>
            </a:r>
          </a:p>
        </p:txBody>
      </p:sp>
      <p:grpSp>
        <p:nvGrpSpPr>
          <p:cNvPr id="1648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645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46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47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652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649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50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51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661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653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4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5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6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7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8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59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60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662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663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664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5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6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7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8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9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0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1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2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3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4" name="Shape 1206"/>
          <p:cNvSpPr txBox="1"/>
          <p:nvPr/>
        </p:nvSpPr>
        <p:spPr>
          <a:xfrm>
            <a:off x="5238221" y="4046849"/>
            <a:ext cx="922275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Stateful</a:t>
            </a:r>
            <a:br/>
            <a:r>
              <a:t>Operation</a:t>
            </a:r>
          </a:p>
        </p:txBody>
      </p:sp>
      <p:sp>
        <p:nvSpPr>
          <p:cNvPr id="1675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676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7" name="Shape 1256"/>
          <p:cNvSpPr/>
          <p:nvPr/>
        </p:nvSpPr>
        <p:spPr>
          <a:xfrm flipH="1">
            <a:off x="6100258" y="2702872"/>
            <a:ext cx="1228604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8" name="Shape 1256"/>
          <p:cNvSpPr/>
          <p:nvPr/>
        </p:nvSpPr>
        <p:spPr>
          <a:xfrm flipH="1">
            <a:off x="6088546" y="3154178"/>
            <a:ext cx="1225643" cy="66818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9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80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81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682" name="Shape 1249"/>
          <p:cNvSpPr txBox="1"/>
          <p:nvPr/>
        </p:nvSpPr>
        <p:spPr>
          <a:xfrm>
            <a:off x="920077" y="2045696"/>
            <a:ext cx="2365367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Resume to checkpoint offset</a:t>
            </a:r>
          </a:p>
        </p:txBody>
      </p:sp>
      <p:sp>
        <p:nvSpPr>
          <p:cNvPr id="1683" name="Shape 1249"/>
          <p:cNvSpPr txBox="1"/>
          <p:nvPr/>
        </p:nvSpPr>
        <p:spPr>
          <a:xfrm>
            <a:off x="6164098" y="2433635"/>
            <a:ext cx="1150736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Restore State</a:t>
            </a:r>
          </a:p>
        </p:txBody>
      </p:sp>
      <p:sp>
        <p:nvSpPr>
          <p:cNvPr id="1684" name="Shape 1249"/>
          <p:cNvSpPr txBox="1"/>
          <p:nvPr/>
        </p:nvSpPr>
        <p:spPr>
          <a:xfrm>
            <a:off x="6202198" y="3716335"/>
            <a:ext cx="1150736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Restore State</a:t>
            </a:r>
          </a:p>
        </p:txBody>
      </p:sp>
    </p:spTree>
    <p:extLst>
      <p:ext uri="{BB962C8B-B14F-4D97-AF65-F5344CB8AC3E}">
        <p14:creationId xmlns:p14="http://schemas.microsoft.com/office/powerpoint/2010/main" val="140893282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Local Recovery (Flink 1.5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Local Recovery (Flink 1.5)</a:t>
            </a:r>
          </a:p>
        </p:txBody>
      </p:sp>
      <p:grpSp>
        <p:nvGrpSpPr>
          <p:cNvPr id="1691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688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89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90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695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692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93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694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704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696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97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98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699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00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01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02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03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705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706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707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8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9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0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1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2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3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4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5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6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7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718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19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720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721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722" name="Shape 1249"/>
          <p:cNvSpPr txBox="1"/>
          <p:nvPr/>
        </p:nvSpPr>
        <p:spPr>
          <a:xfrm>
            <a:off x="920077" y="2045696"/>
            <a:ext cx="2365367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Resume to checkpoint offset</a:t>
            </a:r>
          </a:p>
        </p:txBody>
      </p:sp>
      <p:grpSp>
        <p:nvGrpSpPr>
          <p:cNvPr id="1725" name="Gruppieren"/>
          <p:cNvGrpSpPr/>
          <p:nvPr/>
        </p:nvGrpSpPr>
        <p:grpSpPr>
          <a:xfrm>
            <a:off x="5544256" y="1343330"/>
            <a:ext cx="424020" cy="545049"/>
            <a:chOff x="2983" y="0"/>
            <a:chExt cx="424019" cy="545047"/>
          </a:xfrm>
        </p:grpSpPr>
        <p:sp>
          <p:nvSpPr>
            <p:cNvPr id="1723" name="Rechteck"/>
            <p:cNvSpPr/>
            <p:nvPr/>
          </p:nvSpPr>
          <p:spPr>
            <a:xfrm>
              <a:off x="2983" y="0"/>
              <a:ext cx="424020" cy="545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4" name="Shape 1301"/>
            <p:cNvSpPr/>
            <p:nvPr/>
          </p:nvSpPr>
          <p:spPr>
            <a:xfrm>
              <a:off x="28890" y="8202"/>
              <a:ext cx="373501" cy="496350"/>
            </a:xfrm>
            <a:prstGeom prst="triangle">
              <a:avLst/>
            </a:prstGeom>
            <a:solidFill>
              <a:srgbClr val="7030A0">
                <a:alpha val="4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28" name="Gruppieren"/>
          <p:cNvGrpSpPr/>
          <p:nvPr/>
        </p:nvGrpSpPr>
        <p:grpSpPr>
          <a:xfrm>
            <a:off x="5526284" y="4118160"/>
            <a:ext cx="424020" cy="545049"/>
            <a:chOff x="0" y="0"/>
            <a:chExt cx="424019" cy="545047"/>
          </a:xfrm>
        </p:grpSpPr>
        <p:sp>
          <p:nvSpPr>
            <p:cNvPr id="1726" name="Rechteck"/>
            <p:cNvSpPr/>
            <p:nvPr/>
          </p:nvSpPr>
          <p:spPr>
            <a:xfrm>
              <a:off x="0" y="0"/>
              <a:ext cx="424020" cy="545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7" name="Shape 1302"/>
            <p:cNvSpPr/>
            <p:nvPr/>
          </p:nvSpPr>
          <p:spPr>
            <a:xfrm>
              <a:off x="33216" y="13741"/>
              <a:ext cx="373501" cy="496351"/>
            </a:xfrm>
            <a:prstGeom prst="triangle">
              <a:avLst/>
            </a:prstGeom>
            <a:solidFill>
              <a:srgbClr val="7030A0">
                <a:alpha val="4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29" name="Shape 1207"/>
          <p:cNvSpPr txBox="1"/>
          <p:nvPr/>
        </p:nvSpPr>
        <p:spPr>
          <a:xfrm>
            <a:off x="5152271" y="4660907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Local Snapshot</a:t>
            </a:r>
          </a:p>
        </p:txBody>
      </p:sp>
      <p:sp>
        <p:nvSpPr>
          <p:cNvPr id="1730" name="Shape 1207"/>
          <p:cNvSpPr txBox="1"/>
          <p:nvPr/>
        </p:nvSpPr>
        <p:spPr>
          <a:xfrm>
            <a:off x="5152271" y="1104907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Local Snapshot</a:t>
            </a:r>
          </a:p>
        </p:txBody>
      </p:sp>
      <p:sp>
        <p:nvSpPr>
          <p:cNvPr id="1731" name="Linie"/>
          <p:cNvSpPr/>
          <p:nvPr/>
        </p:nvSpPr>
        <p:spPr>
          <a:xfrm>
            <a:off x="5746566" y="1634567"/>
            <a:ext cx="1743695" cy="1127986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32" name="Linie"/>
          <p:cNvSpPr/>
          <p:nvPr/>
        </p:nvSpPr>
        <p:spPr>
          <a:xfrm flipV="1">
            <a:off x="5763942" y="3034142"/>
            <a:ext cx="1749779" cy="147276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33" name="Shape 1207"/>
          <p:cNvSpPr txBox="1"/>
          <p:nvPr/>
        </p:nvSpPr>
        <p:spPr>
          <a:xfrm>
            <a:off x="6397342" y="1108560"/>
            <a:ext cx="1228604" cy="108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 Corresponding snapshot,</a:t>
            </a:r>
          </a:p>
          <a:p>
            <a: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but physical representation can differ</a:t>
            </a:r>
          </a:p>
        </p:txBody>
      </p:sp>
    </p:spTree>
    <p:extLst>
      <p:ext uri="{BB962C8B-B14F-4D97-AF65-F5344CB8AC3E}">
        <p14:creationId xmlns:p14="http://schemas.microsoft.com/office/powerpoint/2010/main" val="147129645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Local Recovery (TM surviv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Local Recovery (TM survived)</a:t>
            </a:r>
          </a:p>
        </p:txBody>
      </p:sp>
      <p:grpSp>
        <p:nvGrpSpPr>
          <p:cNvPr id="1740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737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38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39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744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741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42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43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753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745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46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47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48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49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50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51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52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754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755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756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7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8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9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0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1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2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3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4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5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6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767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8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769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770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771" name="Shape 1249"/>
          <p:cNvSpPr txBox="1"/>
          <p:nvPr/>
        </p:nvSpPr>
        <p:spPr>
          <a:xfrm>
            <a:off x="920077" y="2045696"/>
            <a:ext cx="2365367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Resume to checkpoint offset</a:t>
            </a:r>
          </a:p>
        </p:txBody>
      </p:sp>
      <p:grpSp>
        <p:nvGrpSpPr>
          <p:cNvPr id="1774" name="Gruppieren"/>
          <p:cNvGrpSpPr/>
          <p:nvPr/>
        </p:nvGrpSpPr>
        <p:grpSpPr>
          <a:xfrm>
            <a:off x="5544256" y="1343330"/>
            <a:ext cx="424020" cy="545049"/>
            <a:chOff x="2983" y="0"/>
            <a:chExt cx="424019" cy="545047"/>
          </a:xfrm>
        </p:grpSpPr>
        <p:sp>
          <p:nvSpPr>
            <p:cNvPr id="1772" name="Rechteck"/>
            <p:cNvSpPr/>
            <p:nvPr/>
          </p:nvSpPr>
          <p:spPr>
            <a:xfrm>
              <a:off x="2983" y="0"/>
              <a:ext cx="424020" cy="545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3" name="Shape 1301"/>
            <p:cNvSpPr/>
            <p:nvPr/>
          </p:nvSpPr>
          <p:spPr>
            <a:xfrm>
              <a:off x="28890" y="8202"/>
              <a:ext cx="373501" cy="496350"/>
            </a:xfrm>
            <a:prstGeom prst="triangle">
              <a:avLst/>
            </a:prstGeom>
            <a:solidFill>
              <a:srgbClr val="7030A0">
                <a:alpha val="4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77" name="Gruppieren"/>
          <p:cNvGrpSpPr/>
          <p:nvPr/>
        </p:nvGrpSpPr>
        <p:grpSpPr>
          <a:xfrm>
            <a:off x="5526284" y="4118160"/>
            <a:ext cx="424020" cy="545049"/>
            <a:chOff x="0" y="0"/>
            <a:chExt cx="424019" cy="545047"/>
          </a:xfrm>
        </p:grpSpPr>
        <p:sp>
          <p:nvSpPr>
            <p:cNvPr id="1775" name="Rechteck"/>
            <p:cNvSpPr/>
            <p:nvPr/>
          </p:nvSpPr>
          <p:spPr>
            <a:xfrm>
              <a:off x="0" y="0"/>
              <a:ext cx="424020" cy="545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6" name="Shape 1302"/>
            <p:cNvSpPr/>
            <p:nvPr/>
          </p:nvSpPr>
          <p:spPr>
            <a:xfrm>
              <a:off x="33216" y="13741"/>
              <a:ext cx="373501" cy="496351"/>
            </a:xfrm>
            <a:prstGeom prst="triangle">
              <a:avLst/>
            </a:prstGeom>
            <a:solidFill>
              <a:srgbClr val="7030A0">
                <a:alpha val="4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78" name="Shape 1256"/>
          <p:cNvSpPr/>
          <p:nvPr/>
        </p:nvSpPr>
        <p:spPr>
          <a:xfrm flipV="1">
            <a:off x="5732935" y="3925818"/>
            <a:ext cx="264888" cy="54884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9" name="Shape 1256"/>
          <p:cNvSpPr/>
          <p:nvPr/>
        </p:nvSpPr>
        <p:spPr>
          <a:xfrm>
            <a:off x="5762199" y="1640844"/>
            <a:ext cx="252136" cy="106919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80" name="Shape 1207"/>
          <p:cNvSpPr txBox="1"/>
          <p:nvPr/>
        </p:nvSpPr>
        <p:spPr>
          <a:xfrm>
            <a:off x="5152271" y="4660907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Local Snapshot</a:t>
            </a:r>
          </a:p>
        </p:txBody>
      </p:sp>
      <p:sp>
        <p:nvSpPr>
          <p:cNvPr id="1781" name="Shape 1207"/>
          <p:cNvSpPr txBox="1"/>
          <p:nvPr/>
        </p:nvSpPr>
        <p:spPr>
          <a:xfrm>
            <a:off x="5152271" y="1104907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Local Snapshot</a:t>
            </a:r>
          </a:p>
        </p:txBody>
      </p:sp>
      <p:sp>
        <p:nvSpPr>
          <p:cNvPr id="1782" name="Shape 1249"/>
          <p:cNvSpPr txBox="1"/>
          <p:nvPr/>
        </p:nvSpPr>
        <p:spPr>
          <a:xfrm>
            <a:off x="5985340" y="1559252"/>
            <a:ext cx="1150735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Restore State</a:t>
            </a:r>
          </a:p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(local)</a:t>
            </a:r>
          </a:p>
        </p:txBody>
      </p:sp>
      <p:sp>
        <p:nvSpPr>
          <p:cNvPr id="1783" name="Shape 1249"/>
          <p:cNvSpPr txBox="1"/>
          <p:nvPr/>
        </p:nvSpPr>
        <p:spPr>
          <a:xfrm>
            <a:off x="5998040" y="4099252"/>
            <a:ext cx="1150735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Restore State</a:t>
            </a:r>
          </a:p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(local)</a:t>
            </a:r>
          </a:p>
        </p:txBody>
      </p:sp>
    </p:spTree>
    <p:extLst>
      <p:ext uri="{BB962C8B-B14F-4D97-AF65-F5344CB8AC3E}">
        <p14:creationId xmlns:p14="http://schemas.microsoft.com/office/powerpoint/2010/main" val="183192280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Local Recovery (TM lost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3387"/>
            </a:lvl1pPr>
          </a:lstStyle>
          <a:p>
            <a:r>
              <a:t>Local Recovery (TM lost)</a:t>
            </a:r>
          </a:p>
        </p:txBody>
      </p:sp>
      <p:grpSp>
        <p:nvGrpSpPr>
          <p:cNvPr id="1790" name="Shape 1216"/>
          <p:cNvGrpSpPr/>
          <p:nvPr/>
        </p:nvGrpSpPr>
        <p:grpSpPr>
          <a:xfrm>
            <a:off x="1025622" y="2459826"/>
            <a:ext cx="1490401" cy="405451"/>
            <a:chOff x="0" y="0"/>
            <a:chExt cx="1490400" cy="405450"/>
          </a:xfrm>
        </p:grpSpPr>
        <p:sp>
          <p:nvSpPr>
            <p:cNvPr id="1787" name="Form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88" name="Oval"/>
            <p:cNvSpPr/>
            <p:nvPr/>
          </p:nvSpPr>
          <p:spPr>
            <a:xfrm rot="5400000">
              <a:off x="1236993" y="152043"/>
              <a:ext cx="405451" cy="1013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89" name="Linie"/>
            <p:cNvSpPr/>
            <p:nvPr/>
          </p:nvSpPr>
          <p:spPr>
            <a:xfrm rot="5400000">
              <a:off x="542475" y="-542475"/>
              <a:ext cx="405451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794" name="Shape 1217"/>
          <p:cNvGrpSpPr/>
          <p:nvPr/>
        </p:nvGrpSpPr>
        <p:grpSpPr>
          <a:xfrm>
            <a:off x="1020014" y="2954063"/>
            <a:ext cx="1490401" cy="405452"/>
            <a:chOff x="0" y="0"/>
            <a:chExt cx="1490400" cy="405450"/>
          </a:xfrm>
        </p:grpSpPr>
        <p:sp>
          <p:nvSpPr>
            <p:cNvPr id="1791" name="Form"/>
            <p:cNvSpPr/>
            <p:nvPr/>
          </p:nvSpPr>
          <p:spPr>
            <a:xfrm rot="5400000">
              <a:off x="542474" y="-542475"/>
              <a:ext cx="405452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"/>
                  </a:move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close/>
                </a:path>
              </a:pathLst>
            </a:custGeom>
            <a:solidFill>
              <a:srgbClr val="E4EAF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92" name="Oval"/>
            <p:cNvSpPr/>
            <p:nvPr/>
          </p:nvSpPr>
          <p:spPr>
            <a:xfrm rot="5400000">
              <a:off x="1236993" y="152044"/>
              <a:ext cx="405451" cy="10136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  <p:sp>
          <p:nvSpPr>
            <p:cNvPr id="1793" name="Linie"/>
            <p:cNvSpPr/>
            <p:nvPr/>
          </p:nvSpPr>
          <p:spPr>
            <a:xfrm rot="5400000">
              <a:off x="542475" y="-542476"/>
              <a:ext cx="405450" cy="14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5"/>
                  </a:moveTo>
                  <a:cubicBezTo>
                    <a:pt x="21600" y="1140"/>
                    <a:pt x="16765" y="1469"/>
                    <a:pt x="10800" y="1469"/>
                  </a:cubicBezTo>
                  <a:cubicBezTo>
                    <a:pt x="4835" y="1469"/>
                    <a:pt x="0" y="1140"/>
                    <a:pt x="0" y="735"/>
                  </a:cubicBezTo>
                  <a:cubicBezTo>
                    <a:pt x="0" y="329"/>
                    <a:pt x="4835" y="0"/>
                    <a:pt x="10800" y="0"/>
                  </a:cubicBezTo>
                  <a:cubicBezTo>
                    <a:pt x="16765" y="0"/>
                    <a:pt x="21600" y="329"/>
                    <a:pt x="21600" y="735"/>
                  </a:cubicBezTo>
                  <a:lnTo>
                    <a:pt x="21600" y="20865"/>
                  </a:lnTo>
                  <a:cubicBezTo>
                    <a:pt x="21600" y="21271"/>
                    <a:pt x="16765" y="21600"/>
                    <a:pt x="10800" y="21600"/>
                  </a:cubicBezTo>
                  <a:cubicBezTo>
                    <a:pt x="4835" y="21600"/>
                    <a:pt x="0" y="21271"/>
                    <a:pt x="0" y="20865"/>
                  </a:cubicBezTo>
                  <a:lnTo>
                    <a:pt x="0" y="735"/>
                  </a:lnTo>
                </a:path>
              </a:pathLst>
            </a:custGeom>
            <a:noFill/>
            <a:ln w="12700" cap="flat">
              <a:solidFill>
                <a:srgbClr val="898C9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/>
              </a:pPr>
              <a:endParaRPr/>
            </a:p>
          </p:txBody>
        </p:sp>
      </p:grpSp>
      <p:grpSp>
        <p:nvGrpSpPr>
          <p:cNvPr id="1803" name="Shape 1218"/>
          <p:cNvGrpSpPr/>
          <p:nvPr/>
        </p:nvGrpSpPr>
        <p:grpSpPr>
          <a:xfrm>
            <a:off x="3485651" y="1936856"/>
            <a:ext cx="2698783" cy="1979390"/>
            <a:chOff x="0" y="0"/>
            <a:chExt cx="2698781" cy="1979388"/>
          </a:xfrm>
        </p:grpSpPr>
        <p:sp>
          <p:nvSpPr>
            <p:cNvPr id="1795" name="Shape 1219"/>
            <p:cNvSpPr/>
            <p:nvPr/>
          </p:nvSpPr>
          <p:spPr>
            <a:xfrm>
              <a:off x="-1" y="0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96" name="Shape 1220"/>
            <p:cNvSpPr/>
            <p:nvPr/>
          </p:nvSpPr>
          <p:spPr>
            <a:xfrm>
              <a:off x="938654" y="318336"/>
              <a:ext cx="792301" cy="2278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97" name="Shape 1221"/>
            <p:cNvSpPr/>
            <p:nvPr/>
          </p:nvSpPr>
          <p:spPr>
            <a:xfrm>
              <a:off x="1834112" y="0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98" name="Shape 1222"/>
            <p:cNvSpPr/>
            <p:nvPr/>
          </p:nvSpPr>
          <p:spPr>
            <a:xfrm>
              <a:off x="-1" y="1114718"/>
              <a:ext cx="864672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799" name="Shape 1223"/>
            <p:cNvSpPr/>
            <p:nvPr/>
          </p:nvSpPr>
          <p:spPr>
            <a:xfrm>
              <a:off x="938654" y="1433052"/>
              <a:ext cx="792301" cy="2278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800" name="Shape 1224"/>
            <p:cNvSpPr/>
            <p:nvPr/>
          </p:nvSpPr>
          <p:spPr>
            <a:xfrm>
              <a:off x="1834112" y="1114718"/>
              <a:ext cx="864670" cy="864671"/>
            </a:xfrm>
            <a:prstGeom prst="ellipse">
              <a:avLst/>
            </a:pr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801" name="Shape 1225"/>
            <p:cNvSpPr/>
            <p:nvPr/>
          </p:nvSpPr>
          <p:spPr>
            <a:xfrm rot="2061682">
              <a:off x="798657" y="885732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  <p:sp>
          <p:nvSpPr>
            <p:cNvPr id="1802" name="Shape 1226"/>
            <p:cNvSpPr/>
            <p:nvPr/>
          </p:nvSpPr>
          <p:spPr>
            <a:xfrm rot="8738319" flipH="1">
              <a:off x="789625" y="894781"/>
              <a:ext cx="1057235" cy="2616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000"/>
              </a:pPr>
              <a:endParaRPr/>
            </a:p>
          </p:txBody>
        </p:sp>
      </p:grpSp>
      <p:sp>
        <p:nvSpPr>
          <p:cNvPr id="1804" name="Shape 1227"/>
          <p:cNvSpPr/>
          <p:nvPr/>
        </p:nvSpPr>
        <p:spPr>
          <a:xfrm rot="20825297">
            <a:off x="2624630" y="2468834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805" name="Shape 1228"/>
          <p:cNvSpPr/>
          <p:nvPr/>
        </p:nvSpPr>
        <p:spPr>
          <a:xfrm rot="11574701" flipH="1">
            <a:off x="2639780" y="3137191"/>
            <a:ext cx="792462" cy="227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000"/>
            </a:pPr>
            <a:endParaRPr/>
          </a:p>
        </p:txBody>
      </p:sp>
      <p:sp>
        <p:nvSpPr>
          <p:cNvPr id="1806" name="Shape 1229"/>
          <p:cNvSpPr/>
          <p:nvPr/>
        </p:nvSpPr>
        <p:spPr>
          <a:xfrm>
            <a:off x="2150874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7" name="Shape 1230"/>
          <p:cNvSpPr/>
          <p:nvPr/>
        </p:nvSpPr>
        <p:spPr>
          <a:xfrm>
            <a:off x="5816267" y="2383788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8" name="Shape 1231"/>
          <p:cNvSpPr/>
          <p:nvPr/>
        </p:nvSpPr>
        <p:spPr>
          <a:xfrm>
            <a:off x="5816267" y="3558460"/>
            <a:ext cx="373501" cy="496351"/>
          </a:xfrm>
          <a:prstGeom prst="triangle">
            <a:avLst/>
          </a:prstGeom>
          <a:solidFill>
            <a:srgbClr val="E6526E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9" name="Shape 1242"/>
          <p:cNvSpPr/>
          <p:nvPr/>
        </p:nvSpPr>
        <p:spPr>
          <a:xfrm>
            <a:off x="190115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0" name="Shape 1243"/>
          <p:cNvSpPr/>
          <p:nvPr/>
        </p:nvSpPr>
        <p:spPr>
          <a:xfrm>
            <a:off x="1650136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1" name="Shape 1244"/>
          <p:cNvSpPr/>
          <p:nvPr/>
        </p:nvSpPr>
        <p:spPr>
          <a:xfrm>
            <a:off x="1399377" y="307006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2" name="Shape 1245"/>
          <p:cNvSpPr/>
          <p:nvPr/>
        </p:nvSpPr>
        <p:spPr>
          <a:xfrm>
            <a:off x="2150874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3" name="Shape 1246"/>
          <p:cNvSpPr/>
          <p:nvPr/>
        </p:nvSpPr>
        <p:spPr>
          <a:xfrm>
            <a:off x="190115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4" name="Shape 1247"/>
          <p:cNvSpPr/>
          <p:nvPr/>
        </p:nvSpPr>
        <p:spPr>
          <a:xfrm>
            <a:off x="1650136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5" name="Shape 1248"/>
          <p:cNvSpPr/>
          <p:nvPr/>
        </p:nvSpPr>
        <p:spPr>
          <a:xfrm>
            <a:off x="1399377" y="2569755"/>
            <a:ext cx="170100" cy="170100"/>
          </a:xfrm>
          <a:prstGeom prst="rect">
            <a:avLst/>
          </a:prstGeom>
          <a:solidFill>
            <a:srgbClr val="34AC9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6" name="Shape 1207"/>
          <p:cNvSpPr txBox="1"/>
          <p:nvPr/>
        </p:nvSpPr>
        <p:spPr>
          <a:xfrm>
            <a:off x="3596401" y="3988046"/>
            <a:ext cx="680626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Source</a:t>
            </a:r>
          </a:p>
        </p:txBody>
      </p:sp>
      <p:sp>
        <p:nvSpPr>
          <p:cNvPr id="1817" name="Quadrat"/>
          <p:cNvSpPr/>
          <p:nvPr/>
        </p:nvSpPr>
        <p:spPr>
          <a:xfrm>
            <a:off x="7004682" y="2365954"/>
            <a:ext cx="1070803" cy="1070803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18" name="Rechteck"/>
          <p:cNvSpPr/>
          <p:nvPr/>
        </p:nvSpPr>
        <p:spPr>
          <a:xfrm>
            <a:off x="7334956" y="241013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19" name="Rechteck"/>
          <p:cNvSpPr/>
          <p:nvPr/>
        </p:nvSpPr>
        <p:spPr>
          <a:xfrm>
            <a:off x="7336411" y="2929110"/>
            <a:ext cx="348101" cy="4495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20" name="Shape 1207"/>
          <p:cNvSpPr txBox="1"/>
          <p:nvPr/>
        </p:nvSpPr>
        <p:spPr>
          <a:xfrm>
            <a:off x="6951621" y="3427320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Stable Storage</a:t>
            </a:r>
          </a:p>
        </p:txBody>
      </p:sp>
      <p:sp>
        <p:nvSpPr>
          <p:cNvPr id="1821" name="Shape 1249"/>
          <p:cNvSpPr txBox="1"/>
          <p:nvPr/>
        </p:nvSpPr>
        <p:spPr>
          <a:xfrm>
            <a:off x="920077" y="2045696"/>
            <a:ext cx="2365367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Resume to checkpoint offset</a:t>
            </a:r>
          </a:p>
        </p:txBody>
      </p:sp>
      <p:sp>
        <p:nvSpPr>
          <p:cNvPr id="1822" name="Shape 1256"/>
          <p:cNvSpPr/>
          <p:nvPr/>
        </p:nvSpPr>
        <p:spPr>
          <a:xfrm flipH="1">
            <a:off x="6014334" y="2710038"/>
            <a:ext cx="1434890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3" name="Shape 1249"/>
          <p:cNvSpPr txBox="1"/>
          <p:nvPr/>
        </p:nvSpPr>
        <p:spPr>
          <a:xfrm>
            <a:off x="6150440" y="2435552"/>
            <a:ext cx="1150735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Restore State</a:t>
            </a:r>
          </a:p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(remote)</a:t>
            </a:r>
          </a:p>
        </p:txBody>
      </p:sp>
      <p:sp>
        <p:nvSpPr>
          <p:cNvPr id="1824" name="Shape 1249"/>
          <p:cNvSpPr txBox="1"/>
          <p:nvPr/>
        </p:nvSpPr>
        <p:spPr>
          <a:xfrm>
            <a:off x="5998040" y="4099252"/>
            <a:ext cx="1150735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Restore State</a:t>
            </a:r>
          </a:p>
          <a:p>
            <a:pPr algn="ctr" defTabSz="685800">
              <a:defRPr sz="14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(local)</a:t>
            </a:r>
          </a:p>
        </p:txBody>
      </p:sp>
      <p:grpSp>
        <p:nvGrpSpPr>
          <p:cNvPr id="1827" name="Gruppieren"/>
          <p:cNvGrpSpPr/>
          <p:nvPr/>
        </p:nvGrpSpPr>
        <p:grpSpPr>
          <a:xfrm>
            <a:off x="5526284" y="4118160"/>
            <a:ext cx="424020" cy="545049"/>
            <a:chOff x="0" y="0"/>
            <a:chExt cx="424019" cy="545047"/>
          </a:xfrm>
        </p:grpSpPr>
        <p:sp>
          <p:nvSpPr>
            <p:cNvPr id="1825" name="Rechteck"/>
            <p:cNvSpPr/>
            <p:nvPr/>
          </p:nvSpPr>
          <p:spPr>
            <a:xfrm>
              <a:off x="0" y="0"/>
              <a:ext cx="424020" cy="545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6" name="Shape 1302"/>
            <p:cNvSpPr/>
            <p:nvPr/>
          </p:nvSpPr>
          <p:spPr>
            <a:xfrm>
              <a:off x="33216" y="13741"/>
              <a:ext cx="373501" cy="496351"/>
            </a:xfrm>
            <a:prstGeom prst="triangle">
              <a:avLst/>
            </a:prstGeom>
            <a:solidFill>
              <a:srgbClr val="7030A0">
                <a:alpha val="4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28" name="Shape 1256"/>
          <p:cNvSpPr/>
          <p:nvPr/>
        </p:nvSpPr>
        <p:spPr>
          <a:xfrm flipV="1">
            <a:off x="5732935" y="3925818"/>
            <a:ext cx="264888" cy="54884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34289" tIns="34289" rIns="34289" bIns="34289"/>
          <a:lstStyle/>
          <a:p>
            <a:pPr defTabSz="685800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9" name="Shape 1207"/>
          <p:cNvSpPr txBox="1"/>
          <p:nvPr/>
        </p:nvSpPr>
        <p:spPr>
          <a:xfrm>
            <a:off x="5152271" y="4660907"/>
            <a:ext cx="122860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685800">
              <a:defRPr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Local Snapshot</a:t>
            </a:r>
          </a:p>
        </p:txBody>
      </p:sp>
    </p:spTree>
    <p:extLst>
      <p:ext uri="{BB962C8B-B14F-4D97-AF65-F5344CB8AC3E}">
        <p14:creationId xmlns:p14="http://schemas.microsoft.com/office/powerpoint/2010/main" val="340878956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SQL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27170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4F51F-D44B-4D0E-A1DF-B76FA40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Extended JOIN support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C076C-66A3-4A2A-8D16-C0FFB9C4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 for windowed outer </a:t>
            </a:r>
            <a:r>
              <a:rPr lang="en-GB" dirty="0" err="1"/>
              <a:t>equi</a:t>
            </a:r>
            <a:r>
              <a:rPr lang="en-GB" dirty="0"/>
              <a:t>-joins</a:t>
            </a:r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r>
              <a:rPr lang="en-GB" dirty="0"/>
              <a:t>Support for non-windowed inner joins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30B5C-37C9-4625-A191-A7A12B5BFB61}"/>
              </a:ext>
            </a:extLst>
          </p:cNvPr>
          <p:cNvSpPr txBox="1"/>
          <p:nvPr/>
        </p:nvSpPr>
        <p:spPr>
          <a:xfrm>
            <a:off x="844063" y="1691184"/>
            <a:ext cx="7326922" cy="1479993"/>
          </a:xfrm>
          <a:prstGeom prst="rect">
            <a:avLst/>
          </a:prstGeom>
          <a:solidFill>
            <a:schemeClr val="tx2">
              <a:alpha val="5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t">
            <a:spAutoFit/>
          </a:bodyPr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d.rideId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d.departureTime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a.arrivalTime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Departures d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Arrivals a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d.rideId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a.rideId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a.arrivalTime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d.deptureTime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d.departureTime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'2'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6351B-C867-451D-8EB0-897209BD5400}"/>
              </a:ext>
            </a:extLst>
          </p:cNvPr>
          <p:cNvSpPr txBox="1"/>
          <p:nvPr/>
        </p:nvSpPr>
        <p:spPr>
          <a:xfrm>
            <a:off x="844063" y="3878386"/>
            <a:ext cx="7326921" cy="987551"/>
          </a:xfrm>
          <a:prstGeom prst="rect">
            <a:avLst/>
          </a:prstGeom>
          <a:solidFill>
            <a:schemeClr val="tx2">
              <a:alpha val="5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t">
            <a:spAutoFit/>
          </a:bodyPr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u.name,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u.address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o.productId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o.amount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Users u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Orders o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u.userId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o.userId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926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4F51F-D44B-4D0E-A1DF-B76FA40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SQL Client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BC764-FC31-47E5-A3B1-62C5875F7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68" y="1045326"/>
            <a:ext cx="7091795" cy="37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838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ateful Opera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What’s next?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5955E-1337-49DD-BE18-CE438C5AB8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err="1"/>
              <a:t>Flink</a:t>
            </a:r>
            <a:r>
              <a:rPr lang="en-GB" dirty="0"/>
              <a:t> 1.6 and beyond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539913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Everything Streams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9" y="2521305"/>
            <a:ext cx="8269831" cy="1959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164" y="1100385"/>
            <a:ext cx="7935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Apache Flink handles everything as streams internally.</a:t>
            </a:r>
          </a:p>
          <a:p>
            <a:pPr algn="ctr"/>
            <a:endParaRPr lang="en-US" sz="1200" dirty="0">
              <a:solidFill>
                <a:prstClr val="black"/>
              </a:solidFill>
              <a:latin typeface="Segoe UI Light" panose="020B0502040204020203" pitchFamily="34" charset="0"/>
              <a:ea typeface="+mj-ea"/>
              <a:cs typeface="Avenir Next Regular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Avenir Next Regular"/>
              </a:rPr>
              <a:t>Continuous streaming and applications use "unbounded streams".</a:t>
            </a:r>
            <a:endParaRPr lang="en-US" sz="2000" dirty="0">
              <a:solidFill>
                <a:prstClr val="black"/>
              </a:solidFill>
              <a:latin typeface="Segoe UI Light" panose="020B0502040204020203" pitchFamily="34" charset="0"/>
              <a:ea typeface="+mj-ea"/>
              <a:cs typeface="Avenir Next Regular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Batch processing and finite applications use "bounded streams".</a:t>
            </a:r>
            <a:endParaRPr lang="en-US" sz="1050" dirty="0">
              <a:latin typeface="Segoe UI Light" panose="020B0502040204020203" pitchFamily="34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9309566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4F51F-D44B-4D0E-A1DF-B76FA40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Flink</a:t>
            </a:r>
            <a:r>
              <a:rPr lang="en-GB" dirty="0"/>
              <a:t> 1.6 and beyond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C076C-66A3-4A2A-8D16-C0FFB9C4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Java 9 (</a:t>
            </a:r>
            <a:r>
              <a:rPr lang="en-GB" sz="2200" dirty="0">
                <a:hlinkClick r:id="rId2"/>
              </a:rPr>
              <a:t>FLINK-8033</a:t>
            </a:r>
            <a:r>
              <a:rPr lang="en-GB" sz="2200" dirty="0"/>
              <a:t>) and Scala 2.12 (</a:t>
            </a:r>
            <a:r>
              <a:rPr lang="en-GB" sz="2200" dirty="0">
                <a:hlinkClick r:id="rId3"/>
              </a:rPr>
              <a:t>FLINK-7811</a:t>
            </a:r>
            <a:r>
              <a:rPr lang="en-GB" sz="2200" dirty="0"/>
              <a:t>)</a:t>
            </a:r>
          </a:p>
          <a:p>
            <a:r>
              <a:rPr lang="en-GB" sz="2200" dirty="0"/>
              <a:t>Improvements for container environments,</a:t>
            </a:r>
            <a:br>
              <a:rPr lang="en-GB" sz="2200" dirty="0"/>
            </a:br>
            <a:r>
              <a:rPr lang="en-GB" sz="2200" dirty="0"/>
              <a:t>e.g. K8s (</a:t>
            </a:r>
            <a:r>
              <a:rPr lang="en-GB" sz="2200" dirty="0">
                <a:hlinkClick r:id="rId4"/>
              </a:rPr>
              <a:t>FLINK-9495</a:t>
            </a:r>
            <a:r>
              <a:rPr lang="en-GB" sz="2200" dirty="0"/>
              <a:t>)</a:t>
            </a:r>
          </a:p>
          <a:p>
            <a:r>
              <a:rPr lang="en-GB" sz="2200" dirty="0"/>
              <a:t>Full job submission through REST (</a:t>
            </a:r>
            <a:r>
              <a:rPr lang="en-GB" sz="2200" dirty="0">
                <a:hlinkClick r:id="rId5"/>
              </a:rPr>
              <a:t>FLINK-9280</a:t>
            </a:r>
            <a:r>
              <a:rPr lang="en-GB" sz="2200" dirty="0"/>
              <a:t>)</a:t>
            </a:r>
          </a:p>
          <a:p>
            <a:r>
              <a:rPr lang="en-GB" sz="2200" dirty="0"/>
              <a:t>State back-ends for timers (</a:t>
            </a:r>
            <a:r>
              <a:rPr lang="en-GB" sz="2200" dirty="0">
                <a:hlinkClick r:id="rId6"/>
              </a:rPr>
              <a:t>FLINK-9485</a:t>
            </a:r>
            <a:r>
              <a:rPr lang="en-GB" sz="2200" dirty="0"/>
              <a:t>)</a:t>
            </a:r>
          </a:p>
          <a:p>
            <a:r>
              <a:rPr lang="en-GB" sz="2200" dirty="0"/>
              <a:t>State back-ends for operator state</a:t>
            </a:r>
          </a:p>
        </p:txBody>
      </p:sp>
    </p:spTree>
    <p:extLst>
      <p:ext uri="{BB962C8B-B14F-4D97-AF65-F5344CB8AC3E}">
        <p14:creationId xmlns:p14="http://schemas.microsoft.com/office/powerpoint/2010/main" val="10939818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4F51F-D44B-4D0E-A1DF-B76FA40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Flink</a:t>
            </a:r>
            <a:r>
              <a:rPr lang="en-GB" dirty="0"/>
              <a:t> 1.6 and beyond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C076C-66A3-4A2A-8D16-C0FFB9C4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BucketingSink</a:t>
            </a:r>
            <a:r>
              <a:rPr lang="en-GB" dirty="0"/>
              <a:t> with </a:t>
            </a:r>
            <a:r>
              <a:rPr lang="en-GB" dirty="0" err="1"/>
              <a:t>Flink</a:t>
            </a:r>
            <a:r>
              <a:rPr lang="en-GB" dirty="0"/>
              <a:t> file systems (including S3)</a:t>
            </a:r>
          </a:p>
          <a:p>
            <a:r>
              <a:rPr lang="en-GB" dirty="0"/>
              <a:t>State evolution: support type conversion on snapshot restore</a:t>
            </a:r>
          </a:p>
          <a:p>
            <a:r>
              <a:rPr lang="en-GB" dirty="0"/>
              <a:t>Stream SQL:</a:t>
            </a:r>
          </a:p>
          <a:p>
            <a:pPr lvl="1"/>
            <a:r>
              <a:rPr lang="en-GB" dirty="0"/>
              <a:t>support “update by key” Table Sources</a:t>
            </a:r>
          </a:p>
          <a:p>
            <a:pPr lvl="1"/>
            <a:r>
              <a:rPr lang="en-GB" dirty="0"/>
              <a:t>more table sources and sinks (Kafka, Kinesis, Files, K/V stores)</a:t>
            </a:r>
          </a:p>
          <a:p>
            <a:r>
              <a:rPr lang="en-GB" dirty="0"/>
              <a:t>CEP</a:t>
            </a:r>
          </a:p>
          <a:p>
            <a:pPr lvl="1"/>
            <a:r>
              <a:rPr lang="en-GB" dirty="0"/>
              <a:t>Integrate CEP and SQL via MATCH_RECOGNIZE (</a:t>
            </a:r>
            <a:r>
              <a:rPr lang="en-GB" dirty="0">
                <a:hlinkClick r:id="rId2"/>
              </a:rPr>
              <a:t>FLINK-7062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Improve CEP performance of </a:t>
            </a:r>
            <a:r>
              <a:rPr lang="en-GB" dirty="0" err="1"/>
              <a:t>SharedBuffer</a:t>
            </a:r>
            <a:r>
              <a:rPr lang="en-GB" dirty="0"/>
              <a:t> on </a:t>
            </a:r>
            <a:r>
              <a:rPr lang="en-GB" dirty="0" err="1"/>
              <a:t>RocksDB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linkClick r:id="rId3"/>
              </a:rPr>
              <a:t>FLINK-9418</a:t>
            </a:r>
            <a:r>
              <a:rPr lang="en-GB" dirty="0"/>
              <a:t>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5363833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Question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902373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179286" y="2607403"/>
            <a:ext cx="6797524" cy="130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571" tIns="28571" rIns="28571" bIns="28571" anchor="ctr">
            <a:spAutoFit/>
          </a:bodyPr>
          <a:lstStyle/>
          <a:p>
            <a:pPr algn="ctr" defTabSz="328568">
              <a:defRPr sz="36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We are hiring!</a:t>
            </a:r>
            <a:r>
              <a:rPr sz="1700" dirty="0">
                <a:solidFill>
                  <a:srgbClr val="2DA07E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endParaRPr sz="1700" dirty="0">
              <a:solidFill>
                <a:srgbClr val="2DA07E"/>
              </a:solidFill>
            </a:endParaRPr>
          </a:p>
          <a:p>
            <a:pPr algn="ctr" defTabSz="328568">
              <a:defRPr sz="3600">
                <a:solidFill>
                  <a:srgbClr val="2DA07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data-artisans.com/careers</a:t>
            </a:r>
          </a:p>
        </p:txBody>
      </p:sp>
      <p:pic>
        <p:nvPicPr>
          <p:cNvPr id="109" name="dataartisans_logo_green 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736" y="866608"/>
            <a:ext cx="7358528" cy="11538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59166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Layered abstractions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2022" y="3497454"/>
            <a:ext cx="3537847" cy="430948"/>
          </a:xfrm>
          <a:prstGeom prst="rect">
            <a:avLst/>
          </a:prstGeom>
          <a:solidFill>
            <a:srgbClr val="E4EAF4"/>
          </a:solidFill>
          <a:ln w="19050">
            <a:solidFill>
              <a:srgbClr val="898C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 Function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(events, state, time)</a:t>
            </a:r>
          </a:p>
        </p:txBody>
      </p:sp>
      <p:sp>
        <p:nvSpPr>
          <p:cNvPr id="6" name="Rechteck 5"/>
          <p:cNvSpPr/>
          <p:nvPr/>
        </p:nvSpPr>
        <p:spPr>
          <a:xfrm>
            <a:off x="2512021" y="2827926"/>
            <a:ext cx="3537848" cy="430948"/>
          </a:xfrm>
          <a:prstGeom prst="rect">
            <a:avLst/>
          </a:prstGeom>
          <a:solidFill>
            <a:srgbClr val="F5A030"/>
          </a:solidFill>
          <a:ln w="19050">
            <a:solidFill>
              <a:srgbClr val="935F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DataStream API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(streams, windows)</a:t>
            </a:r>
          </a:p>
        </p:txBody>
      </p:sp>
      <p:sp>
        <p:nvSpPr>
          <p:cNvPr id="7" name="Rechteck 6"/>
          <p:cNvSpPr/>
          <p:nvPr/>
        </p:nvSpPr>
        <p:spPr>
          <a:xfrm>
            <a:off x="2512023" y="2189096"/>
            <a:ext cx="3537848" cy="430948"/>
          </a:xfrm>
          <a:prstGeom prst="rect">
            <a:avLst/>
          </a:prstGeom>
          <a:solidFill>
            <a:srgbClr val="BE73F1"/>
          </a:solidFill>
          <a:ln w="19050">
            <a:solidFill>
              <a:srgbClr val="72459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Stream SQL / Tables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(dynamic tables)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0695" y="2795872"/>
            <a:ext cx="183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Segoe UI Light" panose="020B0502040204020203" pitchFamily="34" charset="0"/>
              </a:rPr>
              <a:t>Stream- &amp; Batch Data Processing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7497" y="200207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Segoe UI Light" panose="020B0502040204020203" pitchFamily="34" charset="0"/>
              </a:rPr>
              <a:t>High-level</a:t>
            </a:r>
            <a:br>
              <a:rPr lang="en-US" sz="1600" dirty="0">
                <a:latin typeface="Segoe UI Light" panose="020B0502040204020203" pitchFamily="34" charset="0"/>
              </a:rPr>
            </a:br>
            <a:r>
              <a:rPr lang="en-US" sz="1600" dirty="0">
                <a:latin typeface="Segoe UI Light" panose="020B0502040204020203" pitchFamily="34" charset="0"/>
              </a:rPr>
              <a:t>Analytics API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6884" y="3564435"/>
            <a:ext cx="204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Segoe UI Light" panose="020B0502040204020203" pitchFamily="34" charset="0"/>
              </a:rPr>
              <a:t>Stateful</a:t>
            </a:r>
            <a:r>
              <a:rPr lang="en-US" sz="1600" dirty="0">
                <a:latin typeface="Segoe UI Light" panose="020B0502040204020203" pitchFamily="34" charset="0"/>
              </a:rPr>
              <a:t> Event-</a:t>
            </a:r>
            <a:br>
              <a:rPr lang="en-US" sz="1600" dirty="0">
                <a:latin typeface="Segoe UI Light" panose="020B0502040204020203" pitchFamily="34" charset="0"/>
              </a:rPr>
            </a:br>
            <a:r>
              <a:rPr lang="en-US" sz="1600" dirty="0">
                <a:latin typeface="Segoe UI Light" panose="020B0502040204020203" pitchFamily="34" charset="0"/>
              </a:rPr>
              <a:t>Driven Applications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973" y="1459292"/>
            <a:ext cx="3479663" cy="43546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771502" y="2683953"/>
            <a:ext cx="2205678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stats = stream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keyBy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900" b="1" dirty="0">
                <a:solidFill>
                  <a:srgbClr val="AF48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"sensor"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timeWindow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Time.seconds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(5))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((a, b) -&gt; </a:t>
            </a:r>
            <a:r>
              <a:rPr lang="en-US" sz="9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a.add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073198" y="4060088"/>
            <a:ext cx="3167534" cy="98102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processElement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(event: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MyEvent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ctx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, out: 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Collector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[Result]) = {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work with event and state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(event, </a:t>
            </a:r>
            <a:r>
              <a:rPr lang="en-US" altLang="en-US" sz="6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.value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) match { … }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out.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emit events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modify state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schedule a timer callback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ctx.timerService.register</a:t>
            </a:r>
            <a:r>
              <a:rPr lang="en-US" altLang="en-US" sz="600" u="sng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EventTime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event.timestamp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+ 500)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1" name="Right Arrow 40"/>
          <p:cNvSpPr/>
          <p:nvPr/>
        </p:nvSpPr>
        <p:spPr>
          <a:xfrm rot="18674067">
            <a:off x="6275077" y="1896137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2" name="Right Arrow 40"/>
          <p:cNvSpPr/>
          <p:nvPr/>
        </p:nvSpPr>
        <p:spPr>
          <a:xfrm>
            <a:off x="6368134" y="2828732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3" name="Right Arrow 40"/>
          <p:cNvSpPr/>
          <p:nvPr/>
        </p:nvSpPr>
        <p:spPr>
          <a:xfrm rot="1800000">
            <a:off x="6272472" y="3687560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228182" y="1199706"/>
            <a:ext cx="454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Navigate simple to complex use cases</a:t>
            </a:r>
            <a:endParaRPr lang="en-US" sz="1050" dirty="0">
              <a:latin typeface="Segoe UI Light" panose="020B0502040204020203" pitchFamily="34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5646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DataStream API</a:t>
            </a:r>
            <a:endParaRPr lang="en-US" sz="2800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084464" y="1273380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Geschweifte Klammer rechts 41"/>
          <p:cNvSpPr/>
          <p:nvPr/>
        </p:nvSpPr>
        <p:spPr>
          <a:xfrm>
            <a:off x="6783286" y="1181060"/>
            <a:ext cx="180379" cy="338617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eschweifte Klammer rechts 42"/>
          <p:cNvSpPr/>
          <p:nvPr/>
        </p:nvSpPr>
        <p:spPr>
          <a:xfrm>
            <a:off x="6783286" y="1683969"/>
            <a:ext cx="180379" cy="258644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eschweifte Klammer rechts 43"/>
          <p:cNvSpPr/>
          <p:nvPr/>
        </p:nvSpPr>
        <p:spPr>
          <a:xfrm>
            <a:off x="6778554" y="2030049"/>
            <a:ext cx="180379" cy="747326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eschweifte Klammer rechts 44"/>
          <p:cNvSpPr/>
          <p:nvPr/>
        </p:nvSpPr>
        <p:spPr>
          <a:xfrm>
            <a:off x="6778554" y="2878808"/>
            <a:ext cx="180379" cy="256633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084464" y="1683969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084464" y="2288296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Windowed Transformation 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084464" y="2891708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Sink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65896" y="1196449"/>
            <a:ext cx="651659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lines: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[String]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env.</a:t>
            </a:r>
            <a:r>
              <a:rPr lang="en-US" sz="12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addSource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FlinkKafkaConsumer011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(…))</a:t>
            </a:r>
          </a:p>
          <a:p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events: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[Event]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lines.</a:t>
            </a:r>
            <a:r>
              <a:rPr lang="en-US" sz="12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((line) =&gt; </a:t>
            </a:r>
            <a:r>
              <a:rPr lang="en-US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parse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(line))</a:t>
            </a:r>
          </a:p>
          <a:p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stats: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[Statistic] = stream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12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AF48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"sensor"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12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timeWindow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Time.seconds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(5))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MyAggregationFunction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</a:t>
            </a:r>
            <a:r>
              <a:rPr lang="en-US" sz="12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addSink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RollingSink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(path))</a:t>
            </a:r>
          </a:p>
        </p:txBody>
      </p:sp>
      <p:sp>
        <p:nvSpPr>
          <p:cNvPr id="65" name="Pfeil nach unten 64"/>
          <p:cNvSpPr/>
          <p:nvPr/>
        </p:nvSpPr>
        <p:spPr>
          <a:xfrm>
            <a:off x="3919207" y="3016027"/>
            <a:ext cx="471191" cy="225720"/>
          </a:xfrm>
          <a:prstGeom prst="down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eschweifte Klammer rechts 65"/>
          <p:cNvSpPr/>
          <p:nvPr/>
        </p:nvSpPr>
        <p:spPr>
          <a:xfrm>
            <a:off x="6778554" y="3365645"/>
            <a:ext cx="185111" cy="1572225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084464" y="39810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Streaming</a:t>
            </a:r>
            <a:b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Dataflow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91373" y="3604454"/>
            <a:ext cx="5101213" cy="693796"/>
            <a:chOff x="891373" y="3653882"/>
            <a:chExt cx="5718239" cy="777715"/>
          </a:xfrm>
        </p:grpSpPr>
        <p:sp>
          <p:nvSpPr>
            <p:cNvPr id="68" name="Ellipse 67"/>
            <p:cNvSpPr/>
            <p:nvPr/>
          </p:nvSpPr>
          <p:spPr>
            <a:xfrm>
              <a:off x="5835987" y="3653882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891373" y="3653882"/>
              <a:ext cx="4109241" cy="773625"/>
              <a:chOff x="1361249" y="1898389"/>
              <a:chExt cx="4109241" cy="7736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1361249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030257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8" name="Pfeil nach rechts 77"/>
              <p:cNvSpPr/>
              <p:nvPr/>
            </p:nvSpPr>
            <p:spPr>
              <a:xfrm>
                <a:off x="2228053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9" name="Pfeil nach rechts 78"/>
              <p:cNvSpPr/>
              <p:nvPr/>
            </p:nvSpPr>
            <p:spPr>
              <a:xfrm>
                <a:off x="3895619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4696865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1" name="Gruppieren 80"/>
            <p:cNvGrpSpPr/>
            <p:nvPr/>
          </p:nvGrpSpPr>
          <p:grpSpPr>
            <a:xfrm>
              <a:off x="891373" y="3657972"/>
              <a:ext cx="4109241" cy="773625"/>
              <a:chOff x="1361249" y="1898389"/>
              <a:chExt cx="4109241" cy="7736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1361249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030257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4" name="Pfeil nach rechts 83"/>
              <p:cNvSpPr/>
              <p:nvPr/>
            </p:nvSpPr>
            <p:spPr>
              <a:xfrm>
                <a:off x="2228053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5" name="Pfeil nach rechts 84"/>
              <p:cNvSpPr/>
              <p:nvPr/>
            </p:nvSpPr>
            <p:spPr>
              <a:xfrm>
                <a:off x="3895619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4696865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87" name="Pfeil nach rechts 86"/>
            <p:cNvSpPr/>
            <p:nvPr/>
          </p:nvSpPr>
          <p:spPr>
            <a:xfrm>
              <a:off x="5066564" y="3942815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8" name="Textfeld 87"/>
          <p:cNvSpPr txBox="1"/>
          <p:nvPr/>
        </p:nvSpPr>
        <p:spPr>
          <a:xfrm>
            <a:off x="810694" y="4402546"/>
            <a:ext cx="84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Source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2144887" y="4402546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Transform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3355703" y="4307829"/>
            <a:ext cx="18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Window</a:t>
            </a:r>
            <a:br>
              <a:rPr lang="en-US" dirty="0">
                <a:latin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</a:rPr>
              <a:t>(state read/write)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5360414" y="440254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6676367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Level: (Co)Process Function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040608"/>
            <a:ext cx="774790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7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On-screen Show (16:9)</PresentationFormat>
  <Paragraphs>514</Paragraphs>
  <Slides>63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Courier New</vt:lpstr>
      <vt:lpstr>Helvetica</vt:lpstr>
      <vt:lpstr>Helvetica Neue</vt:lpstr>
      <vt:lpstr>Segoe UI Light</vt:lpstr>
      <vt:lpstr>Arial</vt:lpstr>
      <vt:lpstr>Avenir Next Medium</vt:lpstr>
      <vt:lpstr>Segoe UI Semilight</vt:lpstr>
      <vt:lpstr>Avenir Next Demi Bold</vt:lpstr>
      <vt:lpstr>Verdana</vt:lpstr>
      <vt:lpstr>Avenir Next</vt:lpstr>
      <vt:lpstr>Calibri</vt:lpstr>
      <vt:lpstr>Avenir Next Regular</vt:lpstr>
      <vt:lpstr>Helvetica Light</vt:lpstr>
      <vt:lpstr>Consolas</vt:lpstr>
      <vt:lpstr>1_Office Theme</vt:lpstr>
      <vt:lpstr>Nico Kruber nico@data-artisans.com    June 11, 2018</vt:lpstr>
      <vt:lpstr>PowerPoint Presentation</vt:lpstr>
      <vt:lpstr>Agenda for today</vt:lpstr>
      <vt:lpstr>What is Apache Flink?</vt:lpstr>
      <vt:lpstr>Apache Flink in a Nutshell</vt:lpstr>
      <vt:lpstr>Everything Streams</vt:lpstr>
      <vt:lpstr>Layered abstractions</vt:lpstr>
      <vt:lpstr>DataStream API</vt:lpstr>
      <vt:lpstr>Low Level: (Co)Process Function</vt:lpstr>
      <vt:lpstr>High Level: SQL (ANSI)</vt:lpstr>
      <vt:lpstr>How Large (or Small) can Flink get?</vt:lpstr>
      <vt:lpstr>PowerPoint Presentation</vt:lpstr>
      <vt:lpstr>PowerPoint Presentation</vt:lpstr>
      <vt:lpstr>Small Flink</vt:lpstr>
      <vt:lpstr>Flink 1.5</vt:lpstr>
      <vt:lpstr>Flink 1.5 in numbers</vt:lpstr>
      <vt:lpstr>Deployment and Process Model</vt:lpstr>
      <vt:lpstr>1001 Deployment Scenarios</vt:lpstr>
      <vt:lpstr>Different Usage Patterns</vt:lpstr>
      <vt:lpstr>Job &amp; Session Mode</vt:lpstr>
      <vt:lpstr>Flink Improvement Proposal 6</vt:lpstr>
      <vt:lpstr>The Building Blocks</vt:lpstr>
      <vt:lpstr>The Building Blocks</vt:lpstr>
      <vt:lpstr>Building YARN PER-JOB MODE</vt:lpstr>
      <vt:lpstr>Differences to old YARN Per-job mode</vt:lpstr>
      <vt:lpstr>BUILDING YARN Session MODE</vt:lpstr>
      <vt:lpstr>Deployment Model Wrap up</vt:lpstr>
      <vt:lpstr>Broadcast State</vt:lpstr>
      <vt:lpstr>Why Broadcast State?</vt:lpstr>
      <vt:lpstr>How to use Broadcast State</vt:lpstr>
      <vt:lpstr>How to use Broadcast State</vt:lpstr>
      <vt:lpstr>How to use Broadcast State</vt:lpstr>
      <vt:lpstr>How to use Broadcast State</vt:lpstr>
      <vt:lpstr>How to use Broadcast State</vt:lpstr>
      <vt:lpstr>How to use Broadcast State</vt:lpstr>
      <vt:lpstr>How to use Broadcast State</vt:lpstr>
      <vt:lpstr>Broadcast State Wrap up</vt:lpstr>
      <vt:lpstr>Network Stack</vt:lpstr>
      <vt:lpstr>Flink Data Transport (logical)</vt:lpstr>
      <vt:lpstr>Flink Data Transport (physical)</vt:lpstr>
      <vt:lpstr>Flink Data Transport (physical)</vt:lpstr>
      <vt:lpstr>Flink Data Transport (physical)</vt:lpstr>
      <vt:lpstr>Flink Data Transport (physical)</vt:lpstr>
      <vt:lpstr>Credit-based Flow Control (Flink 1.5)</vt:lpstr>
      <vt:lpstr>Credit-based Flow Control (Flink 1.5)</vt:lpstr>
      <vt:lpstr>Reduced Overhead</vt:lpstr>
      <vt:lpstr>Task-Local Recovery</vt:lpstr>
      <vt:lpstr>Flink State and Distributed Snapshots</vt:lpstr>
      <vt:lpstr>Flink State and Distributed Snapshots</vt:lpstr>
      <vt:lpstr>Flink State and Distributed Snapshots</vt:lpstr>
      <vt:lpstr>Recovery From Failure</vt:lpstr>
      <vt:lpstr>Recovery From Failure</vt:lpstr>
      <vt:lpstr>Local Recovery (Flink 1.5)</vt:lpstr>
      <vt:lpstr>Local Recovery (TM survived)</vt:lpstr>
      <vt:lpstr>Local Recovery (TM lost)</vt:lpstr>
      <vt:lpstr>SQL</vt:lpstr>
      <vt:lpstr>Extended JOIN support</vt:lpstr>
      <vt:lpstr>SQL Client</vt:lpstr>
      <vt:lpstr>What’s next?</vt:lpstr>
      <vt:lpstr>Flink 1.6 and beyond</vt:lpstr>
      <vt:lpstr>Flink 1.6 and beyond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Stateful Stream Processing with Apache Flink 1.5 and beyond</dc:title>
  <dc:creator/>
  <cp:lastModifiedBy/>
  <cp:revision>1</cp:revision>
  <dcterms:modified xsi:type="dcterms:W3CDTF">2018-06-11T13:35:28Z</dcterms:modified>
</cp:coreProperties>
</file>